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57" r:id="rId2"/>
    <p:sldId id="308" r:id="rId3"/>
    <p:sldId id="309" r:id="rId4"/>
    <p:sldId id="261" r:id="rId5"/>
    <p:sldId id="275" r:id="rId6"/>
    <p:sldId id="262" r:id="rId7"/>
    <p:sldId id="310" r:id="rId8"/>
    <p:sldId id="312" r:id="rId9"/>
    <p:sldId id="311" r:id="rId10"/>
    <p:sldId id="264" r:id="rId11"/>
    <p:sldId id="303" r:id="rId12"/>
    <p:sldId id="298" r:id="rId13"/>
    <p:sldId id="297" r:id="rId14"/>
    <p:sldId id="299" r:id="rId15"/>
    <p:sldId id="314" r:id="rId16"/>
    <p:sldId id="313" r:id="rId17"/>
    <p:sldId id="300" r:id="rId18"/>
    <p:sldId id="301" r:id="rId19"/>
    <p:sldId id="292" r:id="rId20"/>
    <p:sldId id="315" r:id="rId21"/>
  </p:sldIdLst>
  <p:sldSz cx="9144000" cy="6858000" type="screen4x3"/>
  <p:notesSz cx="6794500" cy="99314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308" autoAdjust="0"/>
  </p:normalViewPr>
  <p:slideViewPr>
    <p:cSldViewPr>
      <p:cViewPr varScale="1">
        <p:scale>
          <a:sx n="97" d="100"/>
          <a:sy n="97" d="100"/>
        </p:scale>
        <p:origin x="200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A0755F-EF26-45E6-B6B7-7FA0F7A39534}" type="datetimeFigureOut">
              <a:rPr lang="en-US" smtClean="0"/>
              <a:t>9/26/2024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FFA0FE-40DE-4800-8E49-D96922546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27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01D39D-5AE8-4E87-8157-21A594F78B30}" type="datetimeFigureOut">
              <a:rPr lang="bg-BG" smtClean="0"/>
              <a:t>26.9.2024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79450" y="4779963"/>
            <a:ext cx="5435600" cy="39100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Редактиране на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9E16B-1132-4DF9-8A18-018EB35EC93C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86078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9E16B-1132-4DF9-8A18-018EB35EC93C}" type="slidenum">
              <a:rPr lang="bg-BG" smtClean="0"/>
              <a:t>12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90083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авоъгълен триъгъл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лавие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17" name="Подзаглавие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bg-BG"/>
              <a:t>Щракнете за редакция стил подзагл. обр.</a:t>
            </a:r>
            <a:endParaRPr kumimoji="0" lang="en-US"/>
          </a:p>
        </p:txBody>
      </p:sp>
      <p:grpSp>
        <p:nvGrpSpPr>
          <p:cNvPr id="2" name="Групиране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Свободна форма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Свободна форма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Свободна форма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аво съединение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Контейнер за 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2B5A56-9524-4FA7-A056-7C44BCA7E27A}" type="datetimeFigureOut">
              <a:rPr lang="bg-BG" smtClean="0"/>
              <a:t>26.9.2024 г.</a:t>
            </a:fld>
            <a:endParaRPr lang="bg-BG"/>
          </a:p>
        </p:txBody>
      </p:sp>
      <p:sp>
        <p:nvSpPr>
          <p:cNvPr id="19" name="Контейнер за долния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bg-BG"/>
          </a:p>
        </p:txBody>
      </p:sp>
      <p:sp>
        <p:nvSpPr>
          <p:cNvPr id="27" name="Контейнер за номер на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C84D2D7-46B2-480A-9F27-066EB60C0B3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B5A56-9524-4FA7-A056-7C44BCA7E27A}" type="datetimeFigureOut">
              <a:rPr lang="bg-BG" smtClean="0"/>
              <a:t>26.9.2024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D2D7-46B2-480A-9F27-066EB60C0B3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B5A56-9524-4FA7-A056-7C44BCA7E27A}" type="datetimeFigureOut">
              <a:rPr lang="bg-BG" smtClean="0"/>
              <a:t>26.9.2024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D2D7-46B2-480A-9F27-066EB60C0B3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B5A56-9524-4FA7-A056-7C44BCA7E27A}" type="datetimeFigureOut">
              <a:rPr lang="bg-BG" smtClean="0"/>
              <a:t>26.9.2024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D2D7-46B2-480A-9F27-066EB60C0B31}" type="slidenum">
              <a:rPr lang="bg-BG" smtClean="0"/>
              <a:t>‹#›</a:t>
            </a:fld>
            <a:endParaRPr lang="bg-BG"/>
          </a:p>
        </p:txBody>
      </p:sp>
      <p:sp>
        <p:nvSpPr>
          <p:cNvPr id="7" name="Заглавие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B5A56-9524-4FA7-A056-7C44BCA7E27A}" type="datetimeFigureOut">
              <a:rPr lang="bg-BG" smtClean="0"/>
              <a:t>26.9.2024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D2D7-46B2-480A-9F27-066EB60C0B31}" type="slidenum">
              <a:rPr lang="bg-BG" smtClean="0"/>
              <a:t>‹#›</a:t>
            </a:fld>
            <a:endParaRPr lang="bg-BG"/>
          </a:p>
        </p:txBody>
      </p:sp>
      <p:sp>
        <p:nvSpPr>
          <p:cNvPr id="7" name="V-образна стрел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V-образна стрел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B5A56-9524-4FA7-A056-7C44BCA7E27A}" type="datetimeFigureOut">
              <a:rPr lang="bg-BG" smtClean="0"/>
              <a:t>26.9.2024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D2D7-46B2-480A-9F27-066EB60C0B31}" type="slidenum">
              <a:rPr lang="bg-BG" smtClean="0"/>
              <a:t>‹#›</a:t>
            </a:fld>
            <a:endParaRPr lang="bg-BG"/>
          </a:p>
        </p:txBody>
      </p:sp>
      <p:sp>
        <p:nvSpPr>
          <p:cNvPr id="8" name="Заглавие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B5A56-9524-4FA7-A056-7C44BCA7E27A}" type="datetimeFigureOut">
              <a:rPr lang="bg-BG" smtClean="0"/>
              <a:t>26.9.2024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D2D7-46B2-480A-9F27-066EB60C0B31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B5A56-9524-4FA7-A056-7C44BCA7E27A}" type="datetimeFigureOut">
              <a:rPr lang="bg-BG" smtClean="0"/>
              <a:t>26.9.2024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D2D7-46B2-480A-9F27-066EB60C0B31}" type="slidenum">
              <a:rPr lang="bg-BG" smtClean="0"/>
              <a:t>‹#›</a:t>
            </a:fld>
            <a:endParaRPr lang="bg-BG"/>
          </a:p>
        </p:txBody>
      </p:sp>
      <p:sp>
        <p:nvSpPr>
          <p:cNvPr id="6" name="Заглавие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B5A56-9524-4FA7-A056-7C44BCA7E27A}" type="datetimeFigureOut">
              <a:rPr lang="bg-BG" smtClean="0"/>
              <a:t>26.9.2024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D2D7-46B2-480A-9F27-066EB60C0B3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/>
              <a:t>Второ ниво</a:t>
            </a:r>
          </a:p>
          <a:p>
            <a:pPr lvl="2" eaLnBrk="1" latinLnBrk="0" hangingPunct="1"/>
            <a:r>
              <a:rPr lang="bg-BG"/>
              <a:t>Трето ниво</a:t>
            </a:r>
          </a:p>
          <a:p>
            <a:pPr lvl="3" eaLnBrk="1" latinLnBrk="0" hangingPunct="1"/>
            <a:r>
              <a:rPr lang="bg-BG"/>
              <a:t>Четвърто ниво</a:t>
            </a:r>
          </a:p>
          <a:p>
            <a:pPr lvl="4" eaLnBrk="1" latinLnBrk="0" hangingPunct="1"/>
            <a:r>
              <a:rPr lang="bg-BG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D92B5A56-9524-4FA7-A056-7C44BCA7E27A}" type="datetimeFigureOut">
              <a:rPr lang="bg-BG" smtClean="0"/>
              <a:t>26.9.2024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4D2D7-46B2-480A-9F27-066EB60C0B31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bg-BG"/>
              <a:t>Щракнете, за да редактирате стиловете на текста в образеца</a:t>
            </a:r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bg-BG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2B5A56-9524-4FA7-A056-7C44BCA7E27A}" type="datetimeFigureOut">
              <a:rPr lang="bg-BG" smtClean="0"/>
              <a:t>26.9.2024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C84D2D7-46B2-480A-9F27-066EB60C0B31}" type="slidenum">
              <a:rPr lang="bg-BG" smtClean="0"/>
              <a:t>‹#›</a:t>
            </a:fld>
            <a:endParaRPr lang="bg-BG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8" name="Свободна форма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Свободна форма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авоъгълен триъгъл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аво съединение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V-образна стрел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V-образна стрел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DnDiag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вободна форма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Свободна форма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авоъгълен триъгъл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аво съединение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Контейнер за заглавие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bg-BG"/>
              <a:t>Редакт. стил загл. образец</a:t>
            </a:r>
            <a:endParaRPr kumimoji="0" lang="en-US"/>
          </a:p>
        </p:txBody>
      </p:sp>
      <p:sp>
        <p:nvSpPr>
          <p:cNvPr id="30" name="Текстов контейне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g-BG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kumimoji="0" lang="bg-BG"/>
              <a:t>Второ ниво</a:t>
            </a:r>
          </a:p>
          <a:p>
            <a:pPr lvl="2" eaLnBrk="1" latinLnBrk="0" hangingPunct="1"/>
            <a:r>
              <a:rPr kumimoji="0" lang="bg-BG"/>
              <a:t>Трето ниво</a:t>
            </a:r>
          </a:p>
          <a:p>
            <a:pPr lvl="3" eaLnBrk="1" latinLnBrk="0" hangingPunct="1"/>
            <a:r>
              <a:rPr kumimoji="0" lang="bg-BG"/>
              <a:t>Четвърто ниво</a:t>
            </a:r>
          </a:p>
          <a:p>
            <a:pPr lvl="4" eaLnBrk="1" latinLnBrk="0" hangingPunct="1"/>
            <a:r>
              <a:rPr kumimoji="0" lang="bg-BG"/>
              <a:t>Пето ниво</a:t>
            </a:r>
            <a:endParaRPr kumimoji="0" lang="en-US"/>
          </a:p>
        </p:txBody>
      </p:sp>
      <p:sp>
        <p:nvSpPr>
          <p:cNvPr id="10" name="Контейнер за 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92B5A56-9524-4FA7-A056-7C44BCA7E27A}" type="datetimeFigureOut">
              <a:rPr lang="bg-BG" smtClean="0"/>
              <a:t>26.9.2024 г.</a:t>
            </a:fld>
            <a:endParaRPr lang="bg-BG"/>
          </a:p>
        </p:txBody>
      </p:sp>
      <p:sp>
        <p:nvSpPr>
          <p:cNvPr id="22" name="Контейнер за долния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bg-BG"/>
          </a:p>
        </p:txBody>
      </p:sp>
      <p:sp>
        <p:nvSpPr>
          <p:cNvPr id="18" name="Контейнер за номер на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C84D2D7-46B2-480A-9F27-066EB60C0B31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miglom@abv.bg" TargetMode="External"/><Relationship Id="rId2" Type="http://schemas.openxmlformats.org/officeDocument/2006/relationships/hyperlink" Target="mailto:office@miglom.org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miglom.org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722974" y="2060847"/>
            <a:ext cx="7667736" cy="350725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g-BG" sz="2800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Информационна среща</a:t>
            </a:r>
            <a:br>
              <a:rPr lang="bg-BG" sz="2800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bg-BG" sz="2800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мярка 3-6.4.1</a:t>
            </a:r>
            <a:br>
              <a:rPr lang="bg-BG" sz="2800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000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във връзка с прилагането на </a:t>
            </a:r>
            <a:r>
              <a:rPr lang="ru-RU" sz="2800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Стратегията за местно развитие  на МИГ- ЛОМ </a:t>
            </a:r>
            <a:r>
              <a:rPr lang="ru-RU" sz="2000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 тема</a:t>
            </a:r>
            <a:r>
              <a:rPr lang="ru-RU" sz="2800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br>
              <a:rPr lang="ru-RU" sz="2800" dirty="0">
                <a:ln w="11430"/>
                <a:solidFill>
                  <a:schemeClr val="accent3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„Запознаване с процедура за подбор на проектни предложения  по мярка 6.4.1 „Инвестиции в подкрепа на неземеделски дейности“</a:t>
            </a:r>
            <a:endParaRPr lang="bg-BG" sz="280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757808" y="5229200"/>
            <a:ext cx="7846640" cy="1415728"/>
          </a:xfrm>
        </p:spPr>
        <p:txBody>
          <a:bodyPr>
            <a:normAutofit lnSpcReduction="10000"/>
          </a:bodyPr>
          <a:lstStyle/>
          <a:p>
            <a:pPr algn="ctr"/>
            <a:endParaRPr lang="bg-BG" sz="1600" b="1" dirty="0">
              <a:solidFill>
                <a:schemeClr val="tx1"/>
              </a:solidFill>
            </a:endParaRPr>
          </a:p>
          <a:p>
            <a:pPr algn="ctr"/>
            <a:endParaRPr lang="bg-BG" sz="1600" b="1" dirty="0">
              <a:solidFill>
                <a:schemeClr val="tx1"/>
              </a:solidFill>
            </a:endParaRPr>
          </a:p>
          <a:p>
            <a:pPr algn="ctr"/>
            <a:r>
              <a:rPr lang="bg-BG" sz="1600" b="1" dirty="0">
                <a:solidFill>
                  <a:schemeClr val="tx1"/>
                </a:solidFill>
              </a:rPr>
              <a:t>Лектор:</a:t>
            </a:r>
          </a:p>
          <a:p>
            <a:pPr algn="ctr"/>
            <a:r>
              <a:rPr lang="bg-BG" sz="1600" b="1" dirty="0">
                <a:solidFill>
                  <a:schemeClr val="tx1"/>
                </a:solidFill>
              </a:rPr>
              <a:t> Верочка Ценова –експерт Стратегия за ВОМР</a:t>
            </a:r>
          </a:p>
          <a:p>
            <a:pPr algn="ctr"/>
            <a:r>
              <a:rPr lang="bg-BG" sz="1600" b="1" dirty="0">
                <a:solidFill>
                  <a:schemeClr val="tx1"/>
                </a:solidFill>
              </a:rPr>
              <a:t>13.10.2018г., град Лом</a:t>
            </a: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bg-BG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bg-BG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116632"/>
            <a:ext cx="9144000" cy="194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059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457665" y="1196752"/>
            <a:ext cx="8424936" cy="4958011"/>
          </a:xfrm>
        </p:spPr>
        <p:txBody>
          <a:bodyPr>
            <a:noAutofit/>
          </a:bodyPr>
          <a:lstStyle/>
          <a:p>
            <a:pPr algn="just"/>
            <a:r>
              <a:rPr lang="bg-BG" sz="2400" dirty="0"/>
              <a:t>1.1. Изграждане, придобиване или подобренията на недвижимо имущество;</a:t>
            </a:r>
            <a:endParaRPr lang="en-US" sz="2400" dirty="0"/>
          </a:p>
          <a:p>
            <a:pPr algn="just"/>
            <a:r>
              <a:rPr lang="bg-BG" sz="2400" dirty="0"/>
              <a:t>1.2. Закупуване, включително чрез лизинг, на нови машини и оборудване до пазарната стойност на активите;</a:t>
            </a:r>
            <a:endParaRPr lang="en-US" sz="2400" dirty="0"/>
          </a:p>
          <a:p>
            <a:pPr algn="just"/>
            <a:r>
              <a:rPr lang="bg-BG" sz="2400" dirty="0"/>
              <a:t>1.3. Общи разходи, например хонорари на архитекти, инженери и консултанти, хонорари, свързани с консултации относно екологичната и икономическата устойчивост, включително проучвания за техническа осъществимост  -</a:t>
            </a:r>
            <a:r>
              <a:rPr lang="ru-RU" sz="2400" dirty="0"/>
              <a:t> максимум 12 % от допустимите разходи.</a:t>
            </a:r>
            <a:endParaRPr lang="en-US" sz="2400" dirty="0"/>
          </a:p>
          <a:p>
            <a:pPr algn="just"/>
            <a:r>
              <a:rPr lang="bg-BG" sz="2400" dirty="0"/>
              <a:t>1.4. Нематериални инвестиции: придобиване и създаване на компютърен софтуер и придобиване на патенти, лицензи, авторски права и марки </a:t>
            </a:r>
            <a:r>
              <a:rPr lang="ru-RU" sz="2400" dirty="0"/>
              <a:t>.</a:t>
            </a:r>
            <a:endParaRPr lang="en-US" sz="2400" dirty="0"/>
          </a:p>
          <a:p>
            <a:pPr algn="just"/>
            <a:endParaRPr lang="bg-BG" sz="1700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67544" y="0"/>
            <a:ext cx="8136904" cy="908720"/>
          </a:xfrm>
        </p:spPr>
        <p:txBody>
          <a:bodyPr>
            <a:normAutofit/>
          </a:bodyPr>
          <a:lstStyle/>
          <a:p>
            <a:pPr algn="ctr"/>
            <a:r>
              <a:rPr lang="bg-BG" sz="3200" dirty="0"/>
              <a:t>Допустими разходи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6632"/>
            <a:ext cx="1627415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179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07975" y="160337"/>
            <a:ext cx="8368481" cy="964407"/>
          </a:xfrm>
        </p:spPr>
        <p:txBody>
          <a:bodyPr>
            <a:noAutofit/>
          </a:bodyPr>
          <a:lstStyle/>
          <a:p>
            <a:pPr algn="ctr"/>
            <a:r>
              <a:rPr lang="ru-RU" sz="2400" b="1" u="sng" dirty="0" err="1">
                <a:solidFill>
                  <a:schemeClr val="accent3">
                    <a:lumMod val="75000"/>
                  </a:schemeClr>
                </a:solidFill>
              </a:rPr>
              <a:t>Мярка</a:t>
            </a:r>
            <a:r>
              <a:rPr lang="ru-RU" sz="2400" b="1" u="sng" dirty="0">
                <a:solidFill>
                  <a:schemeClr val="accent3">
                    <a:lumMod val="75000"/>
                  </a:schemeClr>
                </a:solidFill>
              </a:rPr>
              <a:t> 3 - 6.4.1 «Инвестиции в </a:t>
            </a:r>
            <a:r>
              <a:rPr lang="ru-RU" sz="2400" b="1" u="sng" dirty="0" err="1">
                <a:solidFill>
                  <a:schemeClr val="accent3">
                    <a:lumMod val="75000"/>
                  </a:schemeClr>
                </a:solidFill>
              </a:rPr>
              <a:t>подкрепа</a:t>
            </a:r>
            <a:r>
              <a:rPr lang="ru-RU" sz="2400" b="1" u="sng" dirty="0">
                <a:solidFill>
                  <a:schemeClr val="accent3">
                    <a:lumMod val="75000"/>
                  </a:schemeClr>
                </a:solidFill>
              </a:rPr>
              <a:t> за </a:t>
            </a:r>
            <a:r>
              <a:rPr lang="ru-RU" sz="2400" b="1" u="sng" dirty="0" err="1">
                <a:solidFill>
                  <a:schemeClr val="accent3">
                    <a:lumMod val="75000"/>
                  </a:schemeClr>
                </a:solidFill>
              </a:rPr>
              <a:t>неземеделски</a:t>
            </a:r>
            <a:r>
              <a:rPr lang="ru-RU" sz="2400" b="1" u="sng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400" b="1" u="sng" dirty="0" err="1">
                <a:solidFill>
                  <a:schemeClr val="accent3">
                    <a:lumMod val="75000"/>
                  </a:schemeClr>
                </a:solidFill>
              </a:rPr>
              <a:t>дейности</a:t>
            </a:r>
            <a:r>
              <a:rPr lang="ru-RU" sz="2400" b="1" u="sng" dirty="0">
                <a:solidFill>
                  <a:schemeClr val="accent3">
                    <a:lumMod val="75000"/>
                  </a:schemeClr>
                </a:solidFill>
              </a:rPr>
              <a:t>» </a:t>
            </a:r>
            <a:endParaRPr lang="bg-BG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quarter" idx="1"/>
          </p:nvPr>
        </p:nvSpPr>
        <p:spPr>
          <a:xfrm>
            <a:off x="436399" y="980729"/>
            <a:ext cx="8456081" cy="46805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u="sng" dirty="0" err="1"/>
              <a:t>Изграждане</a:t>
            </a:r>
            <a:r>
              <a:rPr lang="ru-RU" sz="2000" b="1" u="sng" dirty="0"/>
              <a:t>/</a:t>
            </a:r>
            <a:r>
              <a:rPr lang="ru-RU" sz="2000" b="1" u="sng" dirty="0" err="1"/>
              <a:t>модернизиране</a:t>
            </a:r>
            <a:r>
              <a:rPr lang="ru-RU" sz="2000" b="1" u="sng" dirty="0"/>
              <a:t>/</a:t>
            </a:r>
            <a:r>
              <a:rPr lang="ru-RU" sz="2000" b="1" u="sng" dirty="0" err="1"/>
              <a:t>оборудване</a:t>
            </a:r>
            <a:r>
              <a:rPr lang="ru-RU" sz="2000" b="1" u="sng" dirty="0"/>
              <a:t> на:</a:t>
            </a:r>
          </a:p>
          <a:p>
            <a:pPr lvl="0" algn="ctr"/>
            <a:r>
              <a:rPr lang="bg-BG" sz="2000" dirty="0"/>
              <a:t>Автосервиз, автомивка;</a:t>
            </a:r>
          </a:p>
          <a:p>
            <a:pPr lvl="0" algn="ctr"/>
            <a:r>
              <a:rPr lang="bg-BG" sz="2000" dirty="0" err="1"/>
              <a:t>Аква-парк</a:t>
            </a:r>
            <a:r>
              <a:rPr lang="bg-BG" sz="2000" dirty="0"/>
              <a:t>, </a:t>
            </a:r>
            <a:r>
              <a:rPr lang="bg-BG" sz="2000" dirty="0" err="1"/>
              <a:t>уелнес</a:t>
            </a:r>
            <a:r>
              <a:rPr lang="bg-BG" sz="2000" dirty="0"/>
              <a:t> и СПА център, фитнес център, воден център и др.</a:t>
            </a:r>
          </a:p>
          <a:p>
            <a:pPr lvl="0" algn="ctr"/>
            <a:r>
              <a:rPr lang="bg-BG" sz="2000" dirty="0"/>
              <a:t>Обществена пералня, химическо чистене, козметичен салон и др.;</a:t>
            </a:r>
          </a:p>
          <a:p>
            <a:pPr lvl="0" algn="ctr"/>
            <a:r>
              <a:rPr lang="bg-BG" sz="2000" dirty="0"/>
              <a:t>Ветеринарен център, зъболекарски кабинети, счетоводна кантора и др.;</a:t>
            </a:r>
          </a:p>
          <a:p>
            <a:pPr lvl="0" algn="ctr"/>
            <a:r>
              <a:rPr lang="bg-BG" sz="2000" dirty="0"/>
              <a:t>Старчески домове, </a:t>
            </a:r>
            <a:r>
              <a:rPr lang="bg-BG" sz="2000" dirty="0" err="1"/>
              <a:t>хосписи</a:t>
            </a:r>
            <a:r>
              <a:rPr lang="bg-BG" sz="2000" dirty="0"/>
              <a:t>, </a:t>
            </a:r>
            <a:r>
              <a:rPr lang="bg-BG" sz="2000" dirty="0" err="1"/>
              <a:t>аниматорски</a:t>
            </a:r>
            <a:r>
              <a:rPr lang="bg-BG" sz="2000" dirty="0"/>
              <a:t> центрове за деца и др.;</a:t>
            </a:r>
          </a:p>
          <a:p>
            <a:pPr lvl="0" algn="ctr"/>
            <a:r>
              <a:rPr lang="bg-BG" sz="2000" dirty="0"/>
              <a:t>Кафе-сладкарници, сладкарски цех, </a:t>
            </a:r>
            <a:r>
              <a:rPr lang="bg-BG" sz="2000" dirty="0" err="1"/>
              <a:t>пекарна</a:t>
            </a:r>
            <a:r>
              <a:rPr lang="bg-BG" sz="2000" dirty="0"/>
              <a:t> и др.</a:t>
            </a:r>
          </a:p>
          <a:p>
            <a:pPr lvl="0" algn="ctr"/>
            <a:r>
              <a:rPr lang="bg-BG" sz="2000" dirty="0"/>
              <a:t>Къщи за гости с до 20 места за настаняване.</a:t>
            </a:r>
          </a:p>
          <a:p>
            <a:pPr algn="ctr"/>
            <a:endParaRPr lang="ru-RU" sz="2000" dirty="0"/>
          </a:p>
        </p:txBody>
      </p:sp>
      <p:sp>
        <p:nvSpPr>
          <p:cNvPr id="5" name="AutoShape 2" descr="Резултат с изображение за ПРС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sp>
        <p:nvSpPr>
          <p:cNvPr id="6" name="AutoShape 4" descr="Резултат с изображение за ПРСР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4098" name="Picture 2" descr="Свързано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84" y="5085185"/>
            <a:ext cx="2388372" cy="158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Резултат с изображение за сладкарниц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085185"/>
            <a:ext cx="2126309" cy="1753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Резултат с изображение за спа център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sp>
        <p:nvSpPr>
          <p:cNvPr id="8" name="AutoShape 8" descr="Резултат с изображение за спа център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4106" name="Picture 10" descr="Резултат с изображение за зъболекар кабине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085186"/>
            <a:ext cx="2491401" cy="170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913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457200" y="1481328"/>
            <a:ext cx="8686800" cy="5376672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endParaRPr lang="ru-RU" sz="2400" dirty="0"/>
          </a:p>
          <a:p>
            <a:pPr marL="109728" indent="0" algn="just">
              <a:buNone/>
            </a:pPr>
            <a:r>
              <a:rPr lang="ru-RU" sz="2400" dirty="0" err="1"/>
              <a:t>Изискване</a:t>
            </a:r>
            <a:r>
              <a:rPr lang="ru-RU" sz="2400" dirty="0"/>
              <a:t> за </a:t>
            </a:r>
            <a:r>
              <a:rPr lang="ru-RU" sz="2400" dirty="0" err="1"/>
              <a:t>всички</a:t>
            </a:r>
            <a:r>
              <a:rPr lang="ru-RU" sz="2400" dirty="0"/>
              <a:t> мерки по СВОМР е </a:t>
            </a:r>
            <a:r>
              <a:rPr lang="ru-RU" sz="2400" dirty="0" err="1"/>
              <a:t>седалището</a:t>
            </a:r>
            <a:r>
              <a:rPr lang="ru-RU" sz="2400" dirty="0"/>
              <a:t> на кандидата да е на </a:t>
            </a:r>
            <a:r>
              <a:rPr lang="ru-RU" sz="2400" dirty="0" err="1"/>
              <a:t>територията</a:t>
            </a:r>
            <a:r>
              <a:rPr lang="ru-RU" sz="2400" dirty="0"/>
              <a:t> на МИГ – Лом.</a:t>
            </a:r>
          </a:p>
          <a:p>
            <a:pPr lvl="0" algn="just"/>
            <a:r>
              <a:rPr lang="bg-BG" sz="2400" dirty="0"/>
              <a:t>В случай, че няма регистрация на  </a:t>
            </a:r>
            <a:r>
              <a:rPr lang="bg-BG" sz="2400" dirty="0" err="1"/>
              <a:t>микропредприятието</a:t>
            </a:r>
            <a:r>
              <a:rPr lang="bg-BG" sz="2400" dirty="0"/>
              <a:t> на територията на МИГ ЛОМ, то тя да бъде извършена преди подаване на проектното предложение. Няма значение дали ще бъде ЕТ, ЕООД, ООД, СД или друг вид правна форма. </a:t>
            </a:r>
          </a:p>
          <a:p>
            <a:pPr lvl="0" algn="just"/>
            <a:r>
              <a:rPr lang="bg-BG" sz="2400" dirty="0"/>
              <a:t>Земеделският стопанин трябва да е регистриран за територията на Община Лом.</a:t>
            </a:r>
          </a:p>
          <a:p>
            <a:pPr lvl="0" algn="just"/>
            <a:r>
              <a:rPr lang="bg-BG" sz="2400" dirty="0"/>
              <a:t>Занаятчиите също трябва да имат регистрация на територията на Община Лом.</a:t>
            </a:r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bg-BG" dirty="0"/>
              <a:t>Основни стъпки при кандидатстване</a:t>
            </a:r>
          </a:p>
        </p:txBody>
      </p:sp>
      <p:sp>
        <p:nvSpPr>
          <p:cNvPr id="4" name="AutoShape 2" descr="Ð ÐµÐ·ÑÐ»ÑÐ°Ñ Ñ Ð¸Ð·Ð¾Ð±ÑÐ°Ð¶ÐµÐ½Ð¸Ðµ Ð·Ð° step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sp>
        <p:nvSpPr>
          <p:cNvPr id="5" name="AutoShape 4" descr="Ð ÐµÐ·ÑÐ»ÑÐ°Ñ Ñ Ð¸Ð·Ð¾Ð±ÑÐ°Ð¶ÐµÐ½Ð¸Ðµ Ð·Ð° step 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pic>
        <p:nvPicPr>
          <p:cNvPr id="1034" name="Picture 10" descr="Ð ÐµÐ·ÑÐ»ÑÐ°Ñ Ñ Ð¸Ð·Ð¾Ð±ÑÐ°Ð¶ÐµÐ½Ð¸Ðµ Ð·Ð° step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160337"/>
            <a:ext cx="3003581" cy="127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30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457200" y="1481328"/>
            <a:ext cx="8686800" cy="5376672"/>
          </a:xfrm>
        </p:spPr>
        <p:txBody>
          <a:bodyPr>
            <a:normAutofit fontScale="92500" lnSpcReduction="20000"/>
          </a:bodyPr>
          <a:lstStyle/>
          <a:p>
            <a:pPr marL="109728" indent="0" algn="just">
              <a:buNone/>
            </a:pPr>
            <a:r>
              <a:rPr lang="ru-RU" b="1" dirty="0"/>
              <a:t>Осигуряване на </a:t>
            </a:r>
            <a:r>
              <a:rPr lang="ru-RU" b="1" dirty="0" err="1"/>
              <a:t>имот</a:t>
            </a:r>
            <a:r>
              <a:rPr lang="ru-RU" b="1" dirty="0"/>
              <a:t> за </a:t>
            </a:r>
            <a:r>
              <a:rPr lang="ru-RU" b="1" dirty="0" err="1"/>
              <a:t>извършване</a:t>
            </a:r>
            <a:r>
              <a:rPr lang="ru-RU" b="1" dirty="0"/>
              <a:t> на </a:t>
            </a:r>
            <a:r>
              <a:rPr lang="ru-RU" b="1" dirty="0" err="1"/>
              <a:t>дейността</a:t>
            </a:r>
            <a:r>
              <a:rPr lang="ru-RU" b="1" dirty="0"/>
              <a:t>.</a:t>
            </a:r>
          </a:p>
          <a:p>
            <a:pPr marL="109728" indent="0" algn="just">
              <a:buNone/>
            </a:pPr>
            <a:r>
              <a:rPr lang="ru-RU" dirty="0"/>
              <a:t>1. В случай, когато дейността се </a:t>
            </a:r>
            <a:r>
              <a:rPr lang="ru-RU" dirty="0" err="1"/>
              <a:t>извършва</a:t>
            </a:r>
            <a:r>
              <a:rPr lang="ru-RU" dirty="0"/>
              <a:t> </a:t>
            </a:r>
            <a:r>
              <a:rPr lang="ru-RU" dirty="0" err="1"/>
              <a:t>върху</a:t>
            </a:r>
            <a:r>
              <a:rPr lang="ru-RU" dirty="0"/>
              <a:t> </a:t>
            </a:r>
            <a:r>
              <a:rPr lang="ru-RU" dirty="0" err="1"/>
              <a:t>имот-собственост</a:t>
            </a:r>
            <a:r>
              <a:rPr lang="ru-RU" dirty="0"/>
              <a:t> на кандидата – </a:t>
            </a:r>
            <a:r>
              <a:rPr lang="ru-RU" dirty="0" err="1"/>
              <a:t>изисква</a:t>
            </a:r>
            <a:r>
              <a:rPr lang="ru-RU" dirty="0"/>
              <a:t> се </a:t>
            </a:r>
            <a:r>
              <a:rPr lang="ru-RU" dirty="0" err="1"/>
              <a:t>представяне</a:t>
            </a:r>
            <a:r>
              <a:rPr lang="ru-RU" dirty="0"/>
              <a:t> на </a:t>
            </a:r>
            <a:r>
              <a:rPr lang="ru-RU" dirty="0" err="1"/>
              <a:t>Нотариален</a:t>
            </a:r>
            <a:r>
              <a:rPr lang="ru-RU" dirty="0"/>
              <a:t> акт.</a:t>
            </a:r>
          </a:p>
          <a:p>
            <a:pPr marL="109728" indent="0" algn="just">
              <a:buNone/>
            </a:pPr>
            <a:r>
              <a:rPr lang="ru-RU" dirty="0"/>
              <a:t>2. В случай, че </a:t>
            </a:r>
            <a:r>
              <a:rPr lang="ru-RU" dirty="0" err="1"/>
              <a:t>дейността</a:t>
            </a:r>
            <a:r>
              <a:rPr lang="ru-RU" dirty="0"/>
              <a:t> не се </a:t>
            </a:r>
            <a:r>
              <a:rPr lang="ru-RU" dirty="0" err="1"/>
              <a:t>извършва</a:t>
            </a:r>
            <a:r>
              <a:rPr lang="ru-RU" dirty="0"/>
              <a:t> </a:t>
            </a:r>
            <a:r>
              <a:rPr lang="ru-RU" dirty="0" err="1"/>
              <a:t>върху</a:t>
            </a:r>
            <a:r>
              <a:rPr lang="ru-RU" dirty="0"/>
              <a:t> </a:t>
            </a:r>
            <a:r>
              <a:rPr lang="ru-RU" dirty="0" err="1"/>
              <a:t>имот</a:t>
            </a:r>
            <a:r>
              <a:rPr lang="ru-RU" dirty="0"/>
              <a:t> на </a:t>
            </a:r>
            <a:r>
              <a:rPr lang="ru-RU" dirty="0" err="1"/>
              <a:t>собственост</a:t>
            </a:r>
            <a:r>
              <a:rPr lang="ru-RU" dirty="0"/>
              <a:t> на кандидата се </a:t>
            </a:r>
            <a:r>
              <a:rPr lang="ru-RU" dirty="0" err="1"/>
              <a:t>представя</a:t>
            </a:r>
            <a:r>
              <a:rPr lang="ru-RU" dirty="0"/>
              <a:t>:</a:t>
            </a:r>
          </a:p>
          <a:p>
            <a:pPr algn="just"/>
            <a:r>
              <a:rPr lang="ru-RU" b="1" dirty="0" err="1"/>
              <a:t>учредено</a:t>
            </a:r>
            <a:r>
              <a:rPr lang="ru-RU" b="1" dirty="0"/>
              <a:t> право на </a:t>
            </a:r>
            <a:r>
              <a:rPr lang="ru-RU" b="1" dirty="0" err="1"/>
              <a:t>строеж</a:t>
            </a:r>
            <a:r>
              <a:rPr lang="ru-RU" b="1" dirty="0"/>
              <a:t> </a:t>
            </a:r>
            <a:r>
              <a:rPr lang="ru-RU" b="1" dirty="0" err="1"/>
              <a:t>върху</a:t>
            </a:r>
            <a:r>
              <a:rPr lang="ru-RU" b="1" dirty="0"/>
              <a:t> </a:t>
            </a:r>
            <a:r>
              <a:rPr lang="ru-RU" b="1" dirty="0" err="1"/>
              <a:t>имота</a:t>
            </a:r>
            <a:r>
              <a:rPr lang="ru-RU" b="1" dirty="0"/>
              <a:t> за срок не </a:t>
            </a:r>
            <a:r>
              <a:rPr lang="ru-RU" b="1" dirty="0" err="1"/>
              <a:t>по-малко</a:t>
            </a:r>
            <a:r>
              <a:rPr lang="ru-RU" b="1" dirty="0"/>
              <a:t> от 6 </a:t>
            </a:r>
            <a:r>
              <a:rPr lang="ru-RU" b="1" dirty="0" err="1"/>
              <a:t>години</a:t>
            </a:r>
            <a:r>
              <a:rPr lang="ru-RU" b="1" dirty="0"/>
              <a:t> </a:t>
            </a:r>
            <a:r>
              <a:rPr lang="ru-RU" dirty="0"/>
              <a:t>– в случай на </a:t>
            </a:r>
            <a:r>
              <a:rPr lang="ru-RU" dirty="0" err="1"/>
              <a:t>кандидатстване</a:t>
            </a:r>
            <a:r>
              <a:rPr lang="ru-RU" dirty="0"/>
              <a:t> за </a:t>
            </a:r>
            <a:r>
              <a:rPr lang="ru-RU" dirty="0" err="1"/>
              <a:t>разходи</a:t>
            </a:r>
            <a:r>
              <a:rPr lang="ru-RU" dirty="0"/>
              <a:t> за </a:t>
            </a:r>
            <a:r>
              <a:rPr lang="ru-RU" dirty="0" err="1"/>
              <a:t>строително-монтажни</a:t>
            </a:r>
            <a:r>
              <a:rPr lang="ru-RU" dirty="0"/>
              <a:t> </a:t>
            </a:r>
            <a:r>
              <a:rPr lang="ru-RU" dirty="0" err="1"/>
              <a:t>работи</a:t>
            </a:r>
            <a:r>
              <a:rPr lang="ru-RU" dirty="0"/>
              <a:t> за </a:t>
            </a:r>
            <a:r>
              <a:rPr lang="ru-RU" dirty="0" err="1"/>
              <a:t>изграждане</a:t>
            </a:r>
            <a:r>
              <a:rPr lang="ru-RU" dirty="0"/>
              <a:t> на нов </a:t>
            </a:r>
            <a:r>
              <a:rPr lang="ru-RU" dirty="0" err="1"/>
              <a:t>строеж</a:t>
            </a:r>
            <a:r>
              <a:rPr lang="ru-RU" dirty="0"/>
              <a:t>, </a:t>
            </a:r>
            <a:r>
              <a:rPr lang="ru-RU" dirty="0" err="1"/>
              <a:t>надстрояване</a:t>
            </a:r>
            <a:r>
              <a:rPr lang="ru-RU" dirty="0"/>
              <a:t> и/или </a:t>
            </a:r>
            <a:r>
              <a:rPr lang="ru-RU" dirty="0" err="1"/>
              <a:t>пристрояване</a:t>
            </a:r>
            <a:r>
              <a:rPr lang="ru-RU" dirty="0"/>
              <a:t> на </a:t>
            </a:r>
            <a:r>
              <a:rPr lang="ru-RU" dirty="0" err="1"/>
              <a:t>съществуващ</a:t>
            </a:r>
            <a:r>
              <a:rPr lang="ru-RU" dirty="0"/>
              <a:t> </a:t>
            </a:r>
            <a:r>
              <a:rPr lang="ru-RU" dirty="0" err="1"/>
              <a:t>строеж</a:t>
            </a:r>
            <a:r>
              <a:rPr lang="ru-RU" dirty="0"/>
              <a:t>, за </a:t>
            </a:r>
            <a:r>
              <a:rPr lang="ru-RU" dirty="0" err="1"/>
              <a:t>които</a:t>
            </a:r>
            <a:r>
              <a:rPr lang="ru-RU" dirty="0"/>
              <a:t> се </a:t>
            </a:r>
            <a:r>
              <a:rPr lang="ru-RU" dirty="0" err="1"/>
              <a:t>изисква</a:t>
            </a:r>
            <a:r>
              <a:rPr lang="ru-RU" dirty="0"/>
              <a:t> разрешение за </a:t>
            </a:r>
            <a:r>
              <a:rPr lang="ru-RU" dirty="0" err="1"/>
              <a:t>строеж</a:t>
            </a:r>
            <a:r>
              <a:rPr lang="ru-RU" dirty="0"/>
              <a:t> </a:t>
            </a:r>
            <a:r>
              <a:rPr lang="ru-RU" dirty="0" err="1"/>
              <a:t>съгласно</a:t>
            </a:r>
            <a:r>
              <a:rPr lang="ru-RU" dirty="0"/>
              <a:t> ЗУТ;</a:t>
            </a:r>
          </a:p>
          <a:p>
            <a:pPr algn="just"/>
            <a:r>
              <a:rPr lang="ru-RU" b="1" dirty="0"/>
              <a:t>документ за ползване на имота за срок не по-малко от 6 години </a:t>
            </a:r>
            <a:r>
              <a:rPr lang="ru-RU" dirty="0"/>
              <a:t>в случай на кандидатстване за разходи </a:t>
            </a:r>
          </a:p>
          <a:p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bg-BG" dirty="0"/>
              <a:t>Основни стъпки при кандидатстване</a:t>
            </a:r>
          </a:p>
        </p:txBody>
      </p:sp>
      <p:pic>
        <p:nvPicPr>
          <p:cNvPr id="2052" name="Picture 4" descr="Ð ÐµÐ·ÑÐ»ÑÐ°Ñ Ñ Ð¸Ð·Ð¾Ð±ÑÐ°Ð¶ÐµÐ½Ð¸Ðµ Ð·Ð° step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44" y="188641"/>
            <a:ext cx="352836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489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457200" y="1481328"/>
            <a:ext cx="8686800" cy="5376672"/>
          </a:xfrm>
        </p:spPr>
        <p:txBody>
          <a:bodyPr>
            <a:normAutofit fontScale="92500" lnSpcReduction="10000"/>
          </a:bodyPr>
          <a:lstStyle/>
          <a:p>
            <a:pPr marL="109728" lvl="0" indent="0" algn="just">
              <a:buNone/>
            </a:pPr>
            <a:r>
              <a:rPr lang="bg-BG" b="1" dirty="0"/>
              <a:t>Осигуряване на необходимите документи за предвидените СМР:</a:t>
            </a:r>
            <a:endParaRPr lang="bg-BG" dirty="0"/>
          </a:p>
          <a:p>
            <a:pPr lvl="0" algn="just"/>
            <a:r>
              <a:rPr lang="bg-BG" dirty="0"/>
              <a:t>заснемане на обекта/съоръжението и/или архитектурен план на сградата, съоръжението, обекта, който ще се изгражда, ремонтира или обновява, когато за предвидените строително-монтажни работи не се изисква одобрен инвестиционен проект съгласно Закона за устройство на територията;</a:t>
            </a:r>
          </a:p>
          <a:p>
            <a:pPr lvl="0" algn="just"/>
            <a:r>
              <a:rPr lang="bg-BG" dirty="0"/>
              <a:t>одобрен инвестиционен проект, изработен във фаза "Технически проект" или "Работен проект (работни чертежи и детайли)" в съответствие с изискванията на Закона за устройство на територията и Наредба № 4 от 2001 г. за обхвата и съдържанието на инвестиционните проекти</a:t>
            </a:r>
          </a:p>
          <a:p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bg-BG" dirty="0"/>
              <a:t>Основни стъпки при кандидатстване</a:t>
            </a:r>
          </a:p>
        </p:txBody>
      </p:sp>
      <p:pic>
        <p:nvPicPr>
          <p:cNvPr id="3076" name="Picture 4" descr="Ð ÐµÐ·ÑÐ»ÑÐ°Ñ Ñ Ð¸Ð·Ð¾Ð±ÑÐ°Ð¶ÐµÐ½Ð¸Ðµ Ð·Ð° step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1938"/>
            <a:ext cx="3466356" cy="125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07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bg-BG" dirty="0"/>
              <a:t>подробни количествени сметки за предвидените строително-монтажни работи, заверени от правоспособно лице;</a:t>
            </a:r>
          </a:p>
          <a:p>
            <a:pPr lvl="0" algn="just"/>
            <a:r>
              <a:rPr lang="bg-BG" dirty="0"/>
              <a:t>разрешение за строеж, когато издаването му се изисква съгласно Закона за устройство на територията;</a:t>
            </a:r>
          </a:p>
          <a:p>
            <a:pPr lvl="0" algn="just"/>
            <a:r>
              <a:rPr lang="bg-BG" dirty="0"/>
              <a:t>становище на главния архитект, че строежът не се нуждае от издаване на разрешение за строеж, когато издаването му не се изисква съгласно Закона за устройство на територията.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21" y="186351"/>
            <a:ext cx="3468925" cy="125588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bg-BG" dirty="0"/>
              <a:t>Основни стъпки при кандидатстване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727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" y="1460500"/>
            <a:ext cx="8191500" cy="4992836"/>
          </a:xfrm>
        </p:spPr>
        <p:txBody>
          <a:bodyPr/>
          <a:lstStyle/>
          <a:p>
            <a:pPr marL="457200" lvl="0" indent="-457200" algn="just">
              <a:spcBef>
                <a:spcPts val="0"/>
              </a:spcBef>
              <a:buClrTx/>
              <a:buSzTx/>
            </a:pPr>
            <a:endParaRPr lang="ru-RU" sz="2800" dirty="0">
              <a:solidFill>
                <a:prstClr val="black"/>
              </a:solidFill>
            </a:endParaRPr>
          </a:p>
          <a:p>
            <a:pPr marL="457200" lvl="0" indent="-457200" algn="just">
              <a:spcBef>
                <a:spcPts val="0"/>
              </a:spcBef>
              <a:buClrTx/>
              <a:buSzTx/>
            </a:pPr>
            <a:endParaRPr lang="ru-RU" sz="2800" dirty="0">
              <a:solidFill>
                <a:prstClr val="black"/>
              </a:solidFill>
            </a:endParaRPr>
          </a:p>
          <a:p>
            <a:pPr marL="457200" lvl="0" indent="-457200" algn="just">
              <a:spcBef>
                <a:spcPts val="0"/>
              </a:spcBef>
              <a:buClrTx/>
              <a:buSzTx/>
            </a:pPr>
            <a:r>
              <a:rPr lang="ru-RU" sz="2800" dirty="0">
                <a:solidFill>
                  <a:prstClr val="black"/>
                </a:solidFill>
              </a:rPr>
              <a:t>закупуване и/или </a:t>
            </a:r>
            <a:r>
              <a:rPr lang="ru-RU" sz="2800" dirty="0" err="1">
                <a:solidFill>
                  <a:prstClr val="black"/>
                </a:solidFill>
              </a:rPr>
              <a:t>инсталиране</a:t>
            </a:r>
            <a:r>
              <a:rPr lang="ru-RU" sz="2800" dirty="0">
                <a:solidFill>
                  <a:prstClr val="black"/>
                </a:solidFill>
              </a:rPr>
              <a:t> на нови </a:t>
            </a:r>
            <a:r>
              <a:rPr lang="ru-RU" sz="2800" dirty="0" err="1">
                <a:solidFill>
                  <a:prstClr val="black"/>
                </a:solidFill>
              </a:rPr>
              <a:t>машини</a:t>
            </a:r>
            <a:r>
              <a:rPr lang="ru-RU" sz="2800" dirty="0">
                <a:solidFill>
                  <a:prstClr val="black"/>
                </a:solidFill>
              </a:rPr>
              <a:t>, </a:t>
            </a:r>
            <a:r>
              <a:rPr lang="ru-RU" sz="2800" dirty="0" err="1">
                <a:solidFill>
                  <a:prstClr val="black"/>
                </a:solidFill>
              </a:rPr>
              <a:t>оборудване</a:t>
            </a:r>
            <a:r>
              <a:rPr lang="ru-RU" sz="2800" dirty="0">
                <a:solidFill>
                  <a:prstClr val="black"/>
                </a:solidFill>
              </a:rPr>
              <a:t> и </a:t>
            </a:r>
            <a:r>
              <a:rPr lang="ru-RU" sz="2800" dirty="0" err="1">
                <a:solidFill>
                  <a:prstClr val="black"/>
                </a:solidFill>
              </a:rPr>
              <a:t>съоръжения</a:t>
            </a:r>
            <a:r>
              <a:rPr lang="ru-RU" sz="2800" dirty="0">
                <a:solidFill>
                  <a:prstClr val="black"/>
                </a:solidFill>
              </a:rPr>
              <a:t>, </a:t>
            </a:r>
            <a:r>
              <a:rPr lang="ru-RU" sz="2800" dirty="0" err="1">
                <a:solidFill>
                  <a:prstClr val="black"/>
                </a:solidFill>
              </a:rPr>
              <a:t>необходими</a:t>
            </a:r>
            <a:r>
              <a:rPr lang="ru-RU" sz="2800" dirty="0">
                <a:solidFill>
                  <a:prstClr val="black"/>
                </a:solidFill>
              </a:rPr>
              <a:t> за </a:t>
            </a:r>
            <a:r>
              <a:rPr lang="ru-RU" sz="2800" dirty="0" err="1">
                <a:solidFill>
                  <a:prstClr val="black"/>
                </a:solidFill>
              </a:rPr>
              <a:t>подобряване</a:t>
            </a:r>
            <a:r>
              <a:rPr lang="ru-RU" sz="2800" dirty="0">
                <a:solidFill>
                  <a:prstClr val="black"/>
                </a:solidFill>
              </a:rPr>
              <a:t> на </a:t>
            </a:r>
            <a:r>
              <a:rPr lang="ru-RU" sz="2800" dirty="0" err="1">
                <a:solidFill>
                  <a:prstClr val="black"/>
                </a:solidFill>
              </a:rPr>
              <a:t>производството</a:t>
            </a:r>
            <a:r>
              <a:rPr lang="ru-RU" sz="2800" dirty="0">
                <a:solidFill>
                  <a:prstClr val="black"/>
                </a:solidFill>
              </a:rPr>
              <a:t> и/или </a:t>
            </a:r>
            <a:r>
              <a:rPr lang="ru-RU" sz="2800" dirty="0" err="1">
                <a:solidFill>
                  <a:prstClr val="black"/>
                </a:solidFill>
              </a:rPr>
              <a:t>обновяване</a:t>
            </a:r>
            <a:r>
              <a:rPr lang="ru-RU" sz="2800" dirty="0">
                <a:solidFill>
                  <a:prstClr val="black"/>
                </a:solidFill>
              </a:rPr>
              <a:t> на </a:t>
            </a:r>
            <a:r>
              <a:rPr lang="ru-RU" sz="2800" dirty="0" err="1">
                <a:solidFill>
                  <a:prstClr val="black"/>
                </a:solidFill>
              </a:rPr>
              <a:t>сгради</a:t>
            </a:r>
            <a:r>
              <a:rPr lang="ru-RU" sz="2800" dirty="0">
                <a:solidFill>
                  <a:prstClr val="black"/>
                </a:solidFill>
              </a:rPr>
              <a:t> и/или помещения, за </a:t>
            </a:r>
            <a:r>
              <a:rPr lang="ru-RU" sz="2800" dirty="0" err="1">
                <a:solidFill>
                  <a:prstClr val="black"/>
                </a:solidFill>
              </a:rPr>
              <a:t>които</a:t>
            </a:r>
            <a:r>
              <a:rPr lang="ru-RU" sz="2800" dirty="0">
                <a:solidFill>
                  <a:prstClr val="black"/>
                </a:solidFill>
              </a:rPr>
              <a:t> не се </a:t>
            </a:r>
            <a:r>
              <a:rPr lang="ru-RU" sz="2800" dirty="0" err="1">
                <a:solidFill>
                  <a:prstClr val="black"/>
                </a:solidFill>
              </a:rPr>
              <a:t>изисква</a:t>
            </a:r>
            <a:r>
              <a:rPr lang="ru-RU" sz="2800" dirty="0">
                <a:solidFill>
                  <a:prstClr val="black"/>
                </a:solidFill>
              </a:rPr>
              <a:t> </a:t>
            </a:r>
            <a:r>
              <a:rPr lang="ru-RU" sz="2800" dirty="0" err="1">
                <a:solidFill>
                  <a:prstClr val="black"/>
                </a:solidFill>
              </a:rPr>
              <a:t>издаване</a:t>
            </a:r>
            <a:r>
              <a:rPr lang="ru-RU" sz="2800" dirty="0">
                <a:solidFill>
                  <a:prstClr val="black"/>
                </a:solidFill>
              </a:rPr>
              <a:t> на разрешение за </a:t>
            </a:r>
            <a:r>
              <a:rPr lang="ru-RU" sz="2800" dirty="0" err="1">
                <a:solidFill>
                  <a:prstClr val="black"/>
                </a:solidFill>
              </a:rPr>
              <a:t>строеж</a:t>
            </a:r>
            <a:r>
              <a:rPr lang="ru-RU" sz="2800" dirty="0">
                <a:solidFill>
                  <a:prstClr val="black"/>
                </a:solidFill>
              </a:rPr>
              <a:t>, </a:t>
            </a:r>
            <a:r>
              <a:rPr lang="ru-RU" sz="2800" dirty="0" err="1">
                <a:solidFill>
                  <a:prstClr val="black"/>
                </a:solidFill>
              </a:rPr>
              <a:t>съгласно</a:t>
            </a:r>
            <a:r>
              <a:rPr lang="ru-RU" sz="2800" dirty="0">
                <a:solidFill>
                  <a:prstClr val="black"/>
                </a:solidFill>
              </a:rPr>
              <a:t> Закона за устройство на </a:t>
            </a:r>
            <a:r>
              <a:rPr lang="ru-RU" sz="2800" dirty="0" err="1">
                <a:solidFill>
                  <a:prstClr val="black"/>
                </a:solidFill>
              </a:rPr>
              <a:t>територията</a:t>
            </a:r>
            <a:r>
              <a:rPr lang="ru-RU" sz="2800" dirty="0">
                <a:solidFill>
                  <a:prstClr val="black"/>
                </a:solidFill>
              </a:rPr>
              <a:t>;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bg-BG" dirty="0"/>
              <a:t>                       Основни стъпки             при кандидатстване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3184"/>
            <a:ext cx="3468925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285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lvl="0" indent="0" algn="just">
              <a:buNone/>
            </a:pPr>
            <a:r>
              <a:rPr lang="bg-BG" b="1" dirty="0"/>
              <a:t>ОФЕРТИ за предвиденото за закупуване производствено оборудване и обзавеждане.</a:t>
            </a:r>
            <a:endParaRPr lang="bg-BG" dirty="0"/>
          </a:p>
          <a:p>
            <a:pPr lvl="0" algn="just"/>
            <a:r>
              <a:rPr lang="bg-BG" dirty="0"/>
              <a:t>Запитване за оферта по образец, което Бенефициентът изпраща до доставчици на предвиденото оборудване за закупуване.</a:t>
            </a:r>
          </a:p>
          <a:p>
            <a:pPr lvl="0" algn="just"/>
            <a:r>
              <a:rPr lang="bg-BG" dirty="0"/>
              <a:t>Всяка оферта трябва да съдържа име на доставчика, цена, технически параметри, марка и модел, дата на валидност и дата на издаване.</a:t>
            </a:r>
          </a:p>
          <a:p>
            <a:pPr algn="just"/>
            <a:r>
              <a:rPr lang="bg-BG" dirty="0"/>
              <a:t>Сключване на предварителни договори за доставка и услуги с избраните доставчици. </a:t>
            </a:r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bg-BG" dirty="0"/>
              <a:t>Основни стъпки при кандидатстване</a:t>
            </a:r>
          </a:p>
        </p:txBody>
      </p:sp>
      <p:pic>
        <p:nvPicPr>
          <p:cNvPr id="4100" name="Picture 4" descr="Ð ÐµÐ·ÑÐ»ÑÐ°Ñ Ñ Ð¸Ð·Ð¾Ð±ÑÐ°Ð¶ÐµÐ½Ð¸Ðµ Ð·Ð° step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360886" cy="129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414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lvl="0" indent="0" algn="just">
              <a:buNone/>
            </a:pPr>
            <a:r>
              <a:rPr lang="bg-BG" b="1" dirty="0"/>
              <a:t>Издаване на Квалифициран електронен подпис.</a:t>
            </a:r>
          </a:p>
          <a:p>
            <a:pPr marL="109728" lvl="0" indent="0" algn="just">
              <a:buNone/>
            </a:pPr>
            <a:r>
              <a:rPr lang="bg-BG" dirty="0"/>
              <a:t> </a:t>
            </a:r>
          </a:p>
          <a:p>
            <a:pPr algn="just"/>
            <a:r>
              <a:rPr lang="bg-BG" dirty="0"/>
              <a:t>Проектното предложение се подава в Електронна система ИСУН 2020, за което се изисква електронен подпис.</a:t>
            </a:r>
          </a:p>
          <a:p>
            <a:pPr algn="just"/>
            <a:endParaRPr lang="bg-BG" dirty="0"/>
          </a:p>
          <a:p>
            <a:pPr lvl="0" algn="just"/>
            <a:r>
              <a:rPr lang="bg-BG" dirty="0"/>
              <a:t>В случай, че представляващият кандидата няма възможност, проектното предложение може да бъде подадено от друго упълномощено лице, на което е издадено нотариално заверено пълномощно за ползване на КЕП.</a:t>
            </a:r>
          </a:p>
          <a:p>
            <a:pPr marL="109728" lvl="0" indent="0">
              <a:buNone/>
            </a:pPr>
            <a:endParaRPr lang="bg-BG" i="1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bg-BG" dirty="0"/>
              <a:t>Основни стъпки при кандидатстване</a:t>
            </a:r>
          </a:p>
        </p:txBody>
      </p:sp>
      <p:pic>
        <p:nvPicPr>
          <p:cNvPr id="5124" name="Picture 4" descr="Ð ÐµÐ·ÑÐ»ÑÐ°Ñ Ñ Ð¸Ð·Ð¾Ð±ÑÐ°Ð¶ÐµÐ½Ð¸Ðµ Ð·Ð° step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2808312" cy="90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552" y="5517231"/>
            <a:ext cx="3451448" cy="134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71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dkDnDiag">
          <a:fgClr>
            <a:schemeClr val="accent3">
              <a:lumMod val="60000"/>
              <a:lumOff val="40000"/>
            </a:schemeClr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11560" y="15567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g-BG" sz="4800" dirty="0">
                <a:solidFill>
                  <a:schemeClr val="bg2"/>
                </a:solidFill>
              </a:rPr>
              <a:t>Благодаря за вниманието!</a:t>
            </a:r>
            <a:br>
              <a:rPr lang="bg-BG" sz="4800" dirty="0">
                <a:solidFill>
                  <a:schemeClr val="bg2"/>
                </a:solidFill>
              </a:rPr>
            </a:br>
            <a:br>
              <a:rPr lang="bg-BG" sz="4800" dirty="0">
                <a:solidFill>
                  <a:schemeClr val="bg2"/>
                </a:solidFill>
              </a:rPr>
            </a:br>
            <a:br>
              <a:rPr lang="bg-BG" sz="4800" dirty="0">
                <a:solidFill>
                  <a:schemeClr val="bg2"/>
                </a:solidFill>
              </a:rPr>
            </a:br>
            <a:br>
              <a:rPr lang="bg-BG" sz="4800" dirty="0">
                <a:solidFill>
                  <a:schemeClr val="bg2"/>
                </a:solidFill>
              </a:rPr>
            </a:br>
            <a:r>
              <a:rPr lang="bg-BG" sz="4800" dirty="0">
                <a:solidFill>
                  <a:schemeClr val="bg2"/>
                </a:solidFill>
              </a:rPr>
              <a:t>    </a:t>
            </a:r>
            <a:r>
              <a:rPr lang="bg-BG" sz="6000" dirty="0">
                <a:solidFill>
                  <a:srgbClr val="FF0000"/>
                </a:solidFill>
              </a:rPr>
              <a:t>УСПЕХ!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008" y="1844824"/>
            <a:ext cx="3648416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40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36504"/>
          </a:xfrm>
        </p:spPr>
        <p:txBody>
          <a:bodyPr>
            <a:normAutofit fontScale="70000" lnSpcReduction="20000"/>
          </a:bodyPr>
          <a:lstStyle/>
          <a:p>
            <a:pPr marR="0" lvl="0" algn="just"/>
            <a:r>
              <a:rPr lang="bg-BG" sz="3600" b="1" dirty="0"/>
              <a:t>Земеделски стопани, </a:t>
            </a:r>
            <a:r>
              <a:rPr lang="bg-BG" sz="3600" dirty="0"/>
              <a:t>които имат минимален стандартен производствен обем на земеделското стопанство не по-малко от левовата равностойност на 2 000 евро; </a:t>
            </a:r>
            <a:endParaRPr lang="en-US" sz="3600" dirty="0"/>
          </a:p>
          <a:p>
            <a:pPr marR="0" lvl="0" algn="just"/>
            <a:r>
              <a:rPr lang="bg-BG" sz="3600" b="1" dirty="0"/>
              <a:t>Микропредприятия регистрирани като еднолични търговци </a:t>
            </a:r>
            <a:r>
              <a:rPr lang="en-US" sz="3600" b="1" dirty="0"/>
              <a:t>(</a:t>
            </a:r>
            <a:r>
              <a:rPr lang="bg-BG" sz="3600" b="1" dirty="0"/>
              <a:t>ЕТ</a:t>
            </a:r>
            <a:r>
              <a:rPr lang="en-US" sz="3600" b="1" dirty="0"/>
              <a:t>)</a:t>
            </a:r>
            <a:r>
              <a:rPr lang="bg-BG" sz="3600" b="1" dirty="0"/>
              <a:t>, или юридически лица по Търговския закон, Закона за кооперациите или Закона за вероизповеданията</a:t>
            </a:r>
            <a:r>
              <a:rPr lang="bg-BG" sz="3600" dirty="0"/>
              <a:t> (при определянето на едно предприятие за микропредприятие се следва дефиницията на Препоръка 2003/361/ЕО на Комисията)</a:t>
            </a:r>
            <a:endParaRPr lang="en-US" sz="3600" dirty="0"/>
          </a:p>
          <a:p>
            <a:pPr marR="0" lvl="0" algn="just"/>
            <a:r>
              <a:rPr lang="bg-BG" sz="3600" b="1" dirty="0"/>
              <a:t> Физически лица, регистрирани по Закона за занаятите. </a:t>
            </a:r>
            <a:endParaRPr lang="en-US" sz="3600" b="1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3600" dirty="0">
                <a:solidFill>
                  <a:srgbClr val="FF0000"/>
                </a:solidFill>
              </a:rPr>
              <a:t>                 Допустими получатели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9060"/>
            <a:ext cx="2200976" cy="158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86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1"/>
            <a:ext cx="8280920" cy="6868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endParaRPr lang="bg-BG" sz="1600" b="1" i="1" dirty="0">
              <a:solidFill>
                <a:srgbClr val="2F5496"/>
              </a:solidFill>
              <a:ea typeface="Calibri" panose="020F0502020204030204" pitchFamily="34" charset="0"/>
            </a:endParaRP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endParaRPr lang="bg-BG" sz="2800" b="1" i="1" dirty="0">
              <a:solidFill>
                <a:srgbClr val="2F5496"/>
              </a:solidFill>
              <a:ea typeface="Calibri" panose="020F0502020204030204" pitchFamily="34" charset="0"/>
            </a:endParaRP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r>
              <a:rPr lang="bg-BG" sz="2800" b="1" i="1" dirty="0">
                <a:solidFill>
                  <a:srgbClr val="2F5496"/>
                </a:solidFill>
                <a:ea typeface="Calibri" panose="020F0502020204030204" pitchFamily="34" charset="0"/>
              </a:rPr>
              <a:t>Споразумение за изпълнение на СВОМР №РД50-40/24.04.2018 г.</a:t>
            </a:r>
            <a:endParaRPr lang="en-US" sz="2800" dirty="0">
              <a:solidFill>
                <a:prstClr val="black">
                  <a:lumMod val="75000"/>
                  <a:lumOff val="25000"/>
                </a:prstClr>
              </a:solidFill>
              <a:ea typeface="Times New Roman" panose="02020603050405020304" pitchFamily="18" charset="0"/>
            </a:endParaRP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endParaRPr lang="bg-BG" sz="1600" i="1" dirty="0">
              <a:solidFill>
                <a:prstClr val="black">
                  <a:lumMod val="75000"/>
                  <a:lumOff val="25000"/>
                </a:prstClr>
              </a:solidFill>
              <a:ea typeface="Calibri" panose="020F0502020204030204" pitchFamily="34" charset="0"/>
            </a:endParaRP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endParaRPr lang="bg-BG" sz="1600" i="1" dirty="0">
              <a:solidFill>
                <a:prstClr val="black">
                  <a:lumMod val="75000"/>
                  <a:lumOff val="25000"/>
                </a:prstClr>
              </a:solidFill>
              <a:ea typeface="Calibri" panose="020F0502020204030204" pitchFamily="34" charset="0"/>
            </a:endParaRP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endParaRPr lang="bg-BG" sz="1600" i="1" dirty="0">
              <a:solidFill>
                <a:prstClr val="black">
                  <a:lumMod val="75000"/>
                  <a:lumOff val="25000"/>
                </a:prstClr>
              </a:solidFill>
              <a:ea typeface="Calibri" panose="020F0502020204030204" pitchFamily="34" charset="0"/>
            </a:endParaRP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r>
              <a:rPr lang="bg-BG" sz="2400" i="1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</a:rPr>
              <a:t>Сдружение „Местна инициативна група –Лом“</a:t>
            </a: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endParaRPr lang="bg-BG" sz="2400" i="1" dirty="0">
              <a:solidFill>
                <a:prstClr val="black">
                  <a:lumMod val="75000"/>
                  <a:lumOff val="25000"/>
                </a:prstClr>
              </a:solidFill>
              <a:ea typeface="Calibri" panose="020F0502020204030204" pitchFamily="34" charset="0"/>
            </a:endParaRP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r>
              <a:rPr lang="bg-BG" sz="2400" i="1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</a:rPr>
              <a:t>гр.Лом,  ул.“Георги Манафски“ </a:t>
            </a: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endParaRPr lang="bg-BG" sz="2400" i="1" dirty="0">
              <a:solidFill>
                <a:prstClr val="black">
                  <a:lumMod val="75000"/>
                  <a:lumOff val="25000"/>
                </a:prstClr>
              </a:solidFill>
              <a:ea typeface="Calibri" panose="020F0502020204030204" pitchFamily="34" charset="0"/>
            </a:endParaRP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r>
              <a:rPr lang="bg-BG" sz="2400" i="1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</a:rPr>
              <a:t>№ 19, ет.2     тел:0971/2 90 02</a:t>
            </a: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r>
              <a:rPr lang="bg-BG" sz="2400" i="1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</a:rPr>
              <a:t>е-</a:t>
            </a:r>
            <a:r>
              <a:rPr lang="en-US" sz="2400" i="1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</a:rPr>
              <a:t>mail: </a:t>
            </a:r>
            <a:r>
              <a:rPr lang="en-US" sz="2400" i="1" u="sng" dirty="0">
                <a:solidFill>
                  <a:prstClr val="black"/>
                </a:solidFill>
                <a:ea typeface="Calibri" panose="020F0502020204030204" pitchFamily="34" charset="0"/>
                <a:hlinkClick r:id="rId2"/>
              </a:rPr>
              <a:t>office@miglom.org</a:t>
            </a:r>
            <a:r>
              <a:rPr lang="en-US" sz="2400" i="1" dirty="0">
                <a:solidFill>
                  <a:prstClr val="black"/>
                </a:solidFill>
                <a:ea typeface="Calibri" panose="020F0502020204030204" pitchFamily="34" charset="0"/>
              </a:rPr>
              <a:t> </a:t>
            </a:r>
            <a:r>
              <a:rPr lang="bg-BG" sz="2400" i="1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</a:rPr>
              <a:t>,</a:t>
            </a:r>
            <a:r>
              <a:rPr lang="bg-BG" sz="2400" dirty="0">
                <a:solidFill>
                  <a:prstClr val="black">
                    <a:lumMod val="75000"/>
                    <a:lumOff val="25000"/>
                  </a:prstClr>
                </a:solidFill>
                <a:ea typeface="Times New Roman" panose="02020603050405020304" pitchFamily="18" charset="0"/>
              </a:rPr>
              <a:t> </a:t>
            </a:r>
            <a:r>
              <a:rPr lang="bg-BG" sz="2400" i="1" dirty="0" err="1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</a:rPr>
              <a:t>email</a:t>
            </a:r>
            <a:r>
              <a:rPr lang="bg-BG" sz="2400" i="1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</a:rPr>
              <a:t>: </a:t>
            </a:r>
            <a:r>
              <a:rPr lang="bg-BG" sz="2400" i="1" u="sng" dirty="0">
                <a:solidFill>
                  <a:srgbClr val="0563C1"/>
                </a:solidFill>
                <a:ea typeface="Calibri" panose="020F0502020204030204" pitchFamily="34" charset="0"/>
                <a:hlinkClick r:id="rId3"/>
              </a:rPr>
              <a:t>miglom@abv.bg</a:t>
            </a:r>
            <a:r>
              <a:rPr lang="bg-BG" sz="2400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</a:rPr>
              <a:t> </a:t>
            </a: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r>
              <a:rPr lang="en-US" sz="2400" i="1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</a:rPr>
              <a:t>www.</a:t>
            </a: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ea typeface="Times New Roman" panose="02020603050405020304" pitchFamily="18" charset="0"/>
              </a:rPr>
              <a:t> </a:t>
            </a:r>
            <a:r>
              <a:rPr lang="en-US" sz="2400" i="1" u="sng" dirty="0">
                <a:solidFill>
                  <a:srgbClr val="0563C1"/>
                </a:solidFill>
                <a:ea typeface="Calibri" panose="020F0502020204030204" pitchFamily="34" charset="0"/>
                <a:hlinkClick r:id="rId4"/>
              </a:rPr>
              <a:t>http://miglom.org/</a:t>
            </a:r>
            <a:r>
              <a:rPr lang="bg-BG" sz="2400" i="1" u="sng" dirty="0">
                <a:solidFill>
                  <a:srgbClr val="0563C1"/>
                </a:solidFill>
                <a:ea typeface="Calibri" panose="020F0502020204030204" pitchFamily="34" charset="0"/>
              </a:rPr>
              <a:t> </a:t>
            </a:r>
            <a:endParaRPr lang="bg-BG" sz="2400" dirty="0">
              <a:solidFill>
                <a:srgbClr val="0563C1"/>
              </a:solidFill>
              <a:ea typeface="Calibri" panose="020F0502020204030204" pitchFamily="34" charset="0"/>
            </a:endParaRP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endParaRPr lang="bg-BG" sz="1600" i="1" u="sng" dirty="0">
              <a:solidFill>
                <a:srgbClr val="0563C1"/>
              </a:solidFill>
            </a:endParaRP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endParaRPr lang="bg-BG" sz="1600" i="1" u="sng" dirty="0">
              <a:solidFill>
                <a:srgbClr val="0563C1"/>
              </a:solidFill>
            </a:endParaRP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endParaRPr lang="bg-BG" sz="1600" i="1" u="sng" dirty="0">
              <a:solidFill>
                <a:srgbClr val="0563C1"/>
              </a:solidFill>
            </a:endParaRPr>
          </a:p>
          <a:p>
            <a:pPr lvl="0" algn="ctr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endParaRPr lang="bg-BG" sz="1600" i="1" u="sng" dirty="0">
              <a:solidFill>
                <a:srgbClr val="0563C1"/>
              </a:solidFill>
            </a:endParaRPr>
          </a:p>
          <a:p>
            <a:pPr lvl="0" algn="just" defTabSz="457200">
              <a:buClr>
                <a:srgbClr val="90C226"/>
              </a:buClr>
              <a:buSzPct val="80000"/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Този документ е създаден с финансова подкрепа на Програма за развитие на селските райони 2014-2020, съфинансирана от ЕЗФРЗР. Цялата отговорност за създването на документа носи МИГ ЛОМ и при никакви обстоятелства не може да се приема, че отразява официалното становище на ЕС.</a:t>
            </a:r>
            <a:endParaRPr lang="en-US" sz="1200" dirty="0">
              <a:solidFill>
                <a:prstClr val="black">
                  <a:lumMod val="75000"/>
                  <a:lumOff val="25000"/>
                </a:prstClr>
              </a:solidFill>
              <a:ea typeface="Times New Roman" panose="02020603050405020304" pitchFamily="18" charset="0"/>
            </a:endParaRPr>
          </a:p>
          <a:p>
            <a:pPr lvl="0" defTabSz="457200">
              <a:spcBef>
                <a:spcPts val="1000"/>
              </a:spcBef>
              <a:buClr>
                <a:srgbClr val="90C226"/>
              </a:buClr>
              <a:buSzPct val="80000"/>
            </a:pPr>
            <a:endParaRPr lang="bg-BG" sz="16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320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bg-BG" sz="2800" b="1" dirty="0"/>
              <a:t>Допустими са само кандидати със седалище за ЮЛ и постоянен адрес за физическите лица на територията на МИГ, т. е на община Лом. </a:t>
            </a:r>
            <a:endParaRPr lang="en-US" sz="2800" b="1" dirty="0"/>
          </a:p>
          <a:p>
            <a:pPr algn="just"/>
            <a:r>
              <a:rPr lang="bg-BG" sz="2800" b="1" dirty="0"/>
              <a:t>Да нямат задължения – към НАП и  Община Лом</a:t>
            </a:r>
          </a:p>
          <a:p>
            <a:pPr algn="just"/>
            <a:r>
              <a:rPr lang="ru-RU" sz="2800" b="1" dirty="0"/>
              <a:t>Не са допустими за подпомагане кандидати, за които се установи, че не отговарят на изискванията относно липсата на обстоятелства по чл. 12, ал. 3 и 10 на Наредба 22/2015 </a:t>
            </a:r>
            <a:endParaRPr lang="en-US" sz="2800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g-BG" sz="3600" dirty="0"/>
              <a:t>Условия за допустимост на кандидатите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97631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995710"/>
          </a:xfrm>
        </p:spPr>
        <p:txBody>
          <a:bodyPr>
            <a:noAutofit/>
          </a:bodyPr>
          <a:lstStyle/>
          <a:p>
            <a:pPr algn="ctr"/>
            <a:r>
              <a:rPr lang="bg-BG" sz="3200" dirty="0">
                <a:solidFill>
                  <a:schemeClr val="tx1"/>
                </a:solidFill>
              </a:rPr>
              <a:t>ФИНАНСОВИ ПАРАМЕТРИ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g-BG" b="1" dirty="0">
                <a:solidFill>
                  <a:schemeClr val="tx1"/>
                </a:solidFill>
              </a:rPr>
              <a:t>Общ бюджет на мярката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bg-BG" b="1" dirty="0">
                <a:solidFill>
                  <a:schemeClr val="tx1"/>
                </a:solidFill>
              </a:rPr>
              <a:t>Бюджет на проект</a:t>
            </a: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bg-BG" b="1" dirty="0"/>
              <a:t>733 425.00 лв (100 %)</a:t>
            </a:r>
          </a:p>
          <a:p>
            <a:endParaRPr lang="bg-BG" b="1" dirty="0"/>
          </a:p>
          <a:p>
            <a:r>
              <a:rPr lang="bg-BG" b="1" dirty="0"/>
              <a:t>От ЕФРСР</a:t>
            </a:r>
          </a:p>
          <a:p>
            <a:r>
              <a:rPr lang="bg-BG" b="1" dirty="0"/>
              <a:t>660 082.50 лева</a:t>
            </a:r>
            <a:r>
              <a:rPr lang="x-none" b="1" dirty="0"/>
              <a:t>(</a:t>
            </a:r>
            <a:r>
              <a:rPr lang="en-US" b="1" dirty="0"/>
              <a:t>9</a:t>
            </a:r>
            <a:r>
              <a:rPr lang="x-none" b="1" dirty="0"/>
              <a:t>0 %)</a:t>
            </a:r>
            <a:endParaRPr lang="bg-BG" b="1" dirty="0"/>
          </a:p>
          <a:p>
            <a:endParaRPr lang="bg-BG" b="1" dirty="0"/>
          </a:p>
          <a:p>
            <a:r>
              <a:rPr lang="bg-BG" b="1" dirty="0"/>
              <a:t>Национално финансиране</a:t>
            </a:r>
          </a:p>
          <a:p>
            <a:r>
              <a:rPr lang="bg-BG" b="1" dirty="0"/>
              <a:t> 73 342.50 </a:t>
            </a:r>
            <a:r>
              <a:rPr lang="en-US" b="1" dirty="0"/>
              <a:t>лева </a:t>
            </a:r>
            <a:r>
              <a:rPr lang="x-none" b="1" dirty="0"/>
              <a:t>(</a:t>
            </a:r>
            <a:r>
              <a:rPr lang="bg-BG" b="1" dirty="0"/>
              <a:t>1</a:t>
            </a:r>
            <a:r>
              <a:rPr lang="x-none" b="1" dirty="0"/>
              <a:t>0 %)</a:t>
            </a:r>
            <a:endParaRPr lang="en-US" b="1" dirty="0"/>
          </a:p>
          <a:p>
            <a:endParaRPr lang="en-US" dirty="0"/>
          </a:p>
          <a:p>
            <a:endParaRPr lang="ru-RU" b="1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bg-BG" b="1" dirty="0"/>
              <a:t>Минимален размер на допустимите разходи: 5 000 лева.</a:t>
            </a:r>
            <a:endParaRPr lang="en-US" b="1" dirty="0"/>
          </a:p>
          <a:p>
            <a:r>
              <a:rPr lang="bg-BG" b="1" dirty="0"/>
              <a:t>Максималният размер на допустимите разходи: 140 000 лева</a:t>
            </a:r>
          </a:p>
          <a:p>
            <a:endParaRPr lang="bg-BG" b="1" dirty="0"/>
          </a:p>
          <a:p>
            <a:r>
              <a:rPr lang="bg-BG" b="1" dirty="0"/>
              <a:t>Интензитет –</a:t>
            </a:r>
          </a:p>
          <a:p>
            <a:r>
              <a:rPr lang="bg-BG" b="1" dirty="0"/>
              <a:t>от 50% до 85%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26527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336704"/>
          </a:xfrm>
        </p:spPr>
        <p:txBody>
          <a:bodyPr>
            <a:normAutofit lnSpcReduction="10000"/>
          </a:bodyPr>
          <a:lstStyle/>
          <a:p>
            <a:pPr marL="109728" indent="0" algn="ctr">
              <a:buNone/>
            </a:pPr>
            <a:endParaRPr lang="ru-RU" sz="2400" b="1" dirty="0"/>
          </a:p>
          <a:p>
            <a:pPr marL="109728" indent="0" algn="ctr">
              <a:buNone/>
            </a:pPr>
            <a:endParaRPr lang="ru-RU" sz="2400" b="1" dirty="0"/>
          </a:p>
          <a:p>
            <a:pPr marL="109728" indent="0" algn="ctr">
              <a:buNone/>
            </a:pPr>
            <a:r>
              <a:rPr lang="ru-RU" sz="2400" b="1" dirty="0"/>
              <a:t>Минимален размер на </a:t>
            </a:r>
            <a:r>
              <a:rPr lang="ru-RU" sz="2400" b="1" dirty="0" err="1"/>
              <a:t>общите</a:t>
            </a:r>
            <a:r>
              <a:rPr lang="ru-RU" sz="2400" b="1" dirty="0"/>
              <a:t> </a:t>
            </a:r>
            <a:r>
              <a:rPr lang="ru-RU" sz="2400" b="1" dirty="0" err="1"/>
              <a:t>допустими</a:t>
            </a:r>
            <a:r>
              <a:rPr lang="ru-RU" sz="2400" b="1" dirty="0"/>
              <a:t> </a:t>
            </a:r>
            <a:r>
              <a:rPr lang="ru-RU" sz="2400" b="1" dirty="0" err="1"/>
              <a:t>разходи</a:t>
            </a:r>
            <a:r>
              <a:rPr lang="ru-RU" sz="2400" b="1" dirty="0"/>
              <a:t> – </a:t>
            </a:r>
          </a:p>
          <a:p>
            <a:pPr marL="109728" indent="0" algn="ctr">
              <a:buNone/>
            </a:pPr>
            <a:r>
              <a:rPr lang="ru-RU" sz="2400" b="1" dirty="0"/>
              <a:t>5 000 </a:t>
            </a:r>
            <a:r>
              <a:rPr lang="ru-RU" sz="2400" b="1" dirty="0" err="1"/>
              <a:t>лв</a:t>
            </a:r>
            <a:r>
              <a:rPr lang="ru-RU" sz="2400" b="1" dirty="0"/>
              <a:t> </a:t>
            </a:r>
          </a:p>
          <a:p>
            <a:pPr marL="109728" indent="0" algn="ctr">
              <a:buNone/>
            </a:pP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Максимален размер на </a:t>
            </a:r>
            <a:r>
              <a:rPr lang="ru-RU" sz="2400" b="1" dirty="0" err="1">
                <a:solidFill>
                  <a:schemeClr val="accent3">
                    <a:lumMod val="75000"/>
                  </a:schemeClr>
                </a:solidFill>
              </a:rPr>
              <a:t>общите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3">
                    <a:lumMod val="75000"/>
                  </a:schemeClr>
                </a:solidFill>
              </a:rPr>
              <a:t>допустими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3">
                    <a:lumMod val="75000"/>
                  </a:schemeClr>
                </a:solidFill>
              </a:rPr>
              <a:t>разходи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 за проект - 140 000 лева</a:t>
            </a:r>
          </a:p>
          <a:p>
            <a:pPr marL="342900" indent="-342900" algn="just">
              <a:lnSpc>
                <a:spcPct val="90000"/>
              </a:lnSpc>
            </a:pPr>
            <a:r>
              <a:rPr lang="ru-RU" sz="2400" b="1" dirty="0"/>
              <a:t>За </a:t>
            </a:r>
            <a:r>
              <a:rPr lang="ru-RU" sz="2400" b="1" dirty="0" err="1"/>
              <a:t>кандидати</a:t>
            </a:r>
            <a:r>
              <a:rPr lang="ru-RU" sz="2400" b="1" dirty="0"/>
              <a:t> микропредприятия, физически лица или </a:t>
            </a:r>
            <a:r>
              <a:rPr lang="ru-RU" sz="2400" b="1" dirty="0" err="1"/>
              <a:t>земеделски</a:t>
            </a:r>
            <a:r>
              <a:rPr lang="ru-RU" sz="2400" b="1" dirty="0"/>
              <a:t> </a:t>
            </a:r>
            <a:r>
              <a:rPr lang="ru-RU" sz="2400" b="1" dirty="0" err="1"/>
              <a:t>стопани</a:t>
            </a:r>
            <a:r>
              <a:rPr lang="ru-RU" sz="2400" b="1" dirty="0"/>
              <a:t>, </a:t>
            </a:r>
            <a:r>
              <a:rPr lang="ru-RU" sz="2400" b="1" dirty="0" err="1"/>
              <a:t>които</a:t>
            </a:r>
            <a:r>
              <a:rPr lang="ru-RU" sz="2400" b="1" dirty="0"/>
              <a:t> </a:t>
            </a:r>
            <a:r>
              <a:rPr lang="ru-RU" sz="2400" b="1" dirty="0" err="1"/>
              <a:t>имат</a:t>
            </a:r>
            <a:r>
              <a:rPr lang="ru-RU" sz="2400" b="1" dirty="0"/>
              <a:t> </a:t>
            </a:r>
            <a:r>
              <a:rPr lang="ru-RU" sz="2400" b="1" dirty="0" err="1"/>
              <a:t>икономически</a:t>
            </a:r>
            <a:r>
              <a:rPr lang="ru-RU" sz="2400" b="1" dirty="0"/>
              <a:t> размер, измерен в стандартен </a:t>
            </a:r>
            <a:r>
              <a:rPr lang="ru-RU" sz="2400" b="1" dirty="0" err="1"/>
              <a:t>производствен</a:t>
            </a:r>
            <a:r>
              <a:rPr lang="ru-RU" sz="2400" b="1" dirty="0"/>
              <a:t> </a:t>
            </a:r>
            <a:r>
              <a:rPr lang="ru-RU" sz="2400" b="1" dirty="0" err="1"/>
              <a:t>обем</a:t>
            </a:r>
            <a:r>
              <a:rPr lang="ru-RU" sz="2400" b="1" dirty="0"/>
              <a:t> (СПО) над 8 000 евро: </a:t>
            </a:r>
            <a:r>
              <a:rPr lang="ru-RU" sz="2400" dirty="0" err="1"/>
              <a:t>Финансовата</a:t>
            </a:r>
            <a:r>
              <a:rPr lang="ru-RU" sz="2400" dirty="0"/>
              <a:t> </a:t>
            </a:r>
            <a:r>
              <a:rPr lang="ru-RU" sz="2400" dirty="0" err="1"/>
              <a:t>помощ</a:t>
            </a:r>
            <a:r>
              <a:rPr lang="ru-RU" sz="2400" dirty="0"/>
              <a:t> не </a:t>
            </a:r>
            <a:r>
              <a:rPr lang="ru-RU" sz="2400" dirty="0" err="1"/>
              <a:t>може</a:t>
            </a:r>
            <a:r>
              <a:rPr lang="ru-RU" sz="2400" dirty="0"/>
              <a:t> да </a:t>
            </a:r>
            <a:r>
              <a:rPr lang="ru-RU" sz="2400" dirty="0" err="1"/>
              <a:t>надвишава</a:t>
            </a:r>
            <a:r>
              <a:rPr lang="ru-RU" sz="2400" dirty="0"/>
              <a:t> 75% от </a:t>
            </a:r>
            <a:r>
              <a:rPr lang="ru-RU" sz="2400" dirty="0" err="1"/>
              <a:t>общите</a:t>
            </a:r>
            <a:r>
              <a:rPr lang="ru-RU" sz="2400" dirty="0"/>
              <a:t> </a:t>
            </a:r>
            <a:r>
              <a:rPr lang="ru-RU" sz="2400" dirty="0" err="1"/>
              <a:t>допустими</a:t>
            </a:r>
            <a:r>
              <a:rPr lang="ru-RU" sz="2400" dirty="0"/>
              <a:t> </a:t>
            </a:r>
            <a:r>
              <a:rPr lang="ru-RU" sz="2400" dirty="0" err="1"/>
              <a:t>разходи</a:t>
            </a:r>
            <a:endParaRPr lang="ru-RU" sz="2400" dirty="0"/>
          </a:p>
          <a:p>
            <a:pPr marL="342900" indent="-342900" algn="just">
              <a:lnSpc>
                <a:spcPct val="90000"/>
              </a:lnSpc>
            </a:pPr>
            <a:r>
              <a:rPr lang="ru-RU" sz="2400" b="1" dirty="0"/>
              <a:t>За </a:t>
            </a:r>
            <a:r>
              <a:rPr lang="ru-RU" sz="2400" b="1" dirty="0" err="1"/>
              <a:t>кандидати</a:t>
            </a:r>
            <a:r>
              <a:rPr lang="ru-RU" sz="2400" b="1" dirty="0"/>
              <a:t> </a:t>
            </a:r>
            <a:r>
              <a:rPr lang="ru-RU" sz="2400" b="1" dirty="0" err="1"/>
              <a:t>земеделски</a:t>
            </a:r>
            <a:r>
              <a:rPr lang="ru-RU" sz="2400" b="1" dirty="0"/>
              <a:t> </a:t>
            </a:r>
            <a:r>
              <a:rPr lang="ru-RU" sz="2400" b="1" dirty="0" err="1"/>
              <a:t>стопани</a:t>
            </a:r>
            <a:r>
              <a:rPr lang="ru-RU" sz="2400" b="1" dirty="0"/>
              <a:t>, </a:t>
            </a:r>
            <a:r>
              <a:rPr lang="ru-RU" sz="2400" b="1" dirty="0" err="1"/>
              <a:t>които</a:t>
            </a:r>
            <a:r>
              <a:rPr lang="ru-RU" sz="2400" b="1" dirty="0"/>
              <a:t> </a:t>
            </a:r>
            <a:r>
              <a:rPr lang="ru-RU" sz="2400" b="1" dirty="0" err="1"/>
              <a:t>имат</a:t>
            </a:r>
            <a:r>
              <a:rPr lang="ru-RU" sz="2400" b="1" dirty="0"/>
              <a:t> </a:t>
            </a:r>
            <a:r>
              <a:rPr lang="ru-RU" sz="2400" b="1" dirty="0" err="1"/>
              <a:t>икономически</a:t>
            </a:r>
            <a:r>
              <a:rPr lang="ru-RU" sz="2400" b="1" dirty="0"/>
              <a:t> размер, измерен в стандартен </a:t>
            </a:r>
            <a:r>
              <a:rPr lang="ru-RU" sz="2400" b="1" dirty="0" err="1"/>
              <a:t>производствен</a:t>
            </a:r>
            <a:r>
              <a:rPr lang="ru-RU" sz="2400" b="1" dirty="0"/>
              <a:t> </a:t>
            </a:r>
            <a:r>
              <a:rPr lang="ru-RU" sz="2400" b="1" dirty="0" err="1"/>
              <a:t>обем</a:t>
            </a:r>
            <a:r>
              <a:rPr lang="ru-RU" sz="2400" b="1" dirty="0"/>
              <a:t> (СПО) от 2 000 до 7 999 евро: </a:t>
            </a:r>
            <a:r>
              <a:rPr lang="ru-RU" sz="2400" dirty="0" err="1"/>
              <a:t>Финансовата</a:t>
            </a:r>
            <a:r>
              <a:rPr lang="ru-RU" sz="2400" dirty="0"/>
              <a:t> </a:t>
            </a:r>
            <a:r>
              <a:rPr lang="ru-RU" sz="2400" dirty="0" err="1"/>
              <a:t>помощ</a:t>
            </a:r>
            <a:r>
              <a:rPr lang="ru-RU" sz="2400" dirty="0"/>
              <a:t> е в размер до 85% от </a:t>
            </a:r>
            <a:r>
              <a:rPr lang="ru-RU" sz="2400" dirty="0" err="1"/>
              <a:t>общия</a:t>
            </a:r>
            <a:r>
              <a:rPr lang="ru-RU" sz="2400" dirty="0"/>
              <a:t> размер на </a:t>
            </a:r>
            <a:r>
              <a:rPr lang="ru-RU" sz="2400" dirty="0" err="1"/>
              <a:t>допустимите</a:t>
            </a:r>
            <a:r>
              <a:rPr lang="ru-RU" sz="2400" dirty="0"/>
              <a:t> за финансово </a:t>
            </a:r>
            <a:r>
              <a:rPr lang="ru-RU" sz="2400" dirty="0" err="1"/>
              <a:t>подпомагане</a:t>
            </a:r>
            <a:r>
              <a:rPr lang="ru-RU" sz="2400" dirty="0"/>
              <a:t> </a:t>
            </a:r>
            <a:r>
              <a:rPr lang="ru-RU" sz="2400" dirty="0" err="1"/>
              <a:t>разходи</a:t>
            </a:r>
            <a:r>
              <a:rPr lang="ru-RU" sz="2400" dirty="0"/>
              <a:t>.</a:t>
            </a:r>
            <a:endParaRPr lang="bg-BG" sz="2400" dirty="0"/>
          </a:p>
          <a:p>
            <a:pPr marL="109728" indent="0" algn="ctr">
              <a:buNone/>
            </a:pPr>
            <a:r>
              <a:rPr lang="bg-BG" sz="2800" b="1" dirty="0">
                <a:solidFill>
                  <a:schemeClr val="accent3">
                    <a:lumMod val="75000"/>
                  </a:schemeClr>
                </a:solidFill>
              </a:rPr>
              <a:t>Бюджет на мярката: 733 425,00 лева</a:t>
            </a:r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91264" cy="864096"/>
          </a:xfrm>
        </p:spPr>
        <p:txBody>
          <a:bodyPr>
            <a:noAutofit/>
          </a:bodyPr>
          <a:lstStyle/>
          <a:p>
            <a:pPr algn="ctr"/>
            <a:r>
              <a:rPr lang="bg-BG" sz="3200" dirty="0">
                <a:solidFill>
                  <a:schemeClr val="tx1"/>
                </a:solidFill>
              </a:rPr>
              <a:t>Финансови параметри</a:t>
            </a:r>
          </a:p>
        </p:txBody>
      </p:sp>
    </p:spTree>
    <p:extLst>
      <p:ext uri="{BB962C8B-B14F-4D97-AF65-F5344CB8AC3E}">
        <p14:creationId xmlns:p14="http://schemas.microsoft.com/office/powerpoint/2010/main" val="1826947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537667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b="1" u="sng" dirty="0"/>
              <a:t>Допустими дейности:</a:t>
            </a:r>
          </a:p>
          <a:p>
            <a:r>
              <a:rPr lang="bg-BG" sz="2900" dirty="0"/>
              <a:t>1.1 Развитие на туризъм (изграждане и обновяване на туристически обекти с до 20 помещения за настаняване и развитие на туристически услуги); </a:t>
            </a:r>
          </a:p>
          <a:p>
            <a:endParaRPr lang="en-US" sz="2900" dirty="0"/>
          </a:p>
          <a:p>
            <a:endParaRPr lang="en-US" b="1" u="sn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246560" y="173133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u="sng" dirty="0">
                <a:solidFill>
                  <a:schemeClr val="accent3">
                    <a:lumMod val="75000"/>
                  </a:schemeClr>
                </a:solidFill>
              </a:rPr>
              <a:t>Мярка 3 – 6.4.1  „Инвестиции в подкрепа на неземеделски дейности“</a:t>
            </a:r>
            <a:endParaRPr lang="bg-BG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AutoShape 2" descr="Резултат с изображение за къщи за гос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Резултат с изображение за къщи за гост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Резултат с изображение за къщи за гости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717032"/>
            <a:ext cx="4243668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918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sz="2800" dirty="0"/>
              <a:t>1.2.  Производство или продажба на продукти, които не са включени в Приложение 1 от Договора за функциониране на Европейския съюз (независимо от вложените продукти и материали);</a:t>
            </a:r>
          </a:p>
          <a:p>
            <a:pPr algn="just"/>
            <a:endParaRPr lang="bg-BG" sz="2800" dirty="0"/>
          </a:p>
          <a:p>
            <a:pPr algn="just"/>
            <a:r>
              <a:rPr lang="bg-BG" sz="2800" i="1" dirty="0"/>
              <a:t>Забележка: </a:t>
            </a:r>
            <a:r>
              <a:rPr lang="bg-BG" sz="2800" dirty="0"/>
              <a:t>По Стратегията на МИГ ЛОМ този вид производство и продажби се подпомагат по мерки 4.1. и 4.2.</a:t>
            </a:r>
            <a:endParaRPr lang="en-US" sz="28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/>
              <a:t>Допустими дейности:</a:t>
            </a:r>
            <a:br>
              <a:rPr lang="ru-RU" u="sng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783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bg-BG" sz="2800" dirty="0"/>
              <a:t>1.3.  Развитие на услуги във всички сектори (например: туризъм, грижи за деца, възрастни хора, хора с увреждания, здравни услуги, счетоводство и одиторски услуги, ветеринарни дейности и услуги базирани на ИТ и др.);</a:t>
            </a:r>
          </a:p>
          <a:p>
            <a:endParaRPr lang="bg-BG" sz="28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/>
              <a:t>Допустими дейности:</a:t>
            </a:r>
            <a:br>
              <a:rPr lang="ru-RU" u="sng" dirty="0"/>
            </a:br>
            <a:endParaRPr lang="en-US" dirty="0"/>
          </a:p>
        </p:txBody>
      </p:sp>
      <p:sp>
        <p:nvSpPr>
          <p:cNvPr id="4" name="AutoShape 2" descr="Резултат с изображение за одиторски услуг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149080"/>
            <a:ext cx="2857500" cy="25202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4149080"/>
            <a:ext cx="3276972" cy="252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707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08721"/>
            <a:ext cx="8229600" cy="5112568"/>
          </a:xfrm>
        </p:spPr>
        <p:txBody>
          <a:bodyPr>
            <a:normAutofit/>
          </a:bodyPr>
          <a:lstStyle/>
          <a:p>
            <a:pPr algn="just"/>
            <a:r>
              <a:rPr lang="bg-BG" sz="2000" dirty="0">
                <a:cs typeface="Arial" panose="020B0604020202020204" pitchFamily="34" charset="0"/>
              </a:rPr>
              <a:t>1.4.  Производство на енергия от възобновяеми енергийни източници за собствено потребление; Проекти, с включени инвестиции за производство енергия от ВЕИ се подпомагат, ако не надхвърлят необходимото количество енергия за покриване на потребностите на предприятието;</a:t>
            </a:r>
            <a:endParaRPr lang="en-US" sz="2000" dirty="0">
              <a:cs typeface="Arial" panose="020B0604020202020204" pitchFamily="34" charset="0"/>
            </a:endParaRPr>
          </a:p>
          <a:p>
            <a:pPr algn="just"/>
            <a:r>
              <a:rPr lang="bg-BG" sz="2000" dirty="0">
                <a:cs typeface="Arial" panose="020B0604020202020204" pitchFamily="34" charset="0"/>
              </a:rPr>
              <a:t>1.5.  Развитие на занаяти (включително предоставяне на услуги, свързани с участието на посетители в занаятчийски дейности) и други неземеделски дейности;</a:t>
            </a:r>
            <a:endParaRPr lang="en-US" sz="2000" dirty="0"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/>
              <a:t>Допустими дейности:</a:t>
            </a:r>
            <a:br>
              <a:rPr lang="ru-RU" u="sng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529" y="4005064"/>
            <a:ext cx="8532942" cy="227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64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ито място">
  <a:themeElements>
    <a:clrScheme name="Открито място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ито място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ито място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612</TotalTime>
  <Words>1448</Words>
  <Application>Microsoft Office PowerPoint</Application>
  <PresentationFormat>Презентация на цял екран (4:3)</PresentationFormat>
  <Paragraphs>119</Paragraphs>
  <Slides>20</Slides>
  <Notes>1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20</vt:i4>
      </vt:variant>
    </vt:vector>
  </HeadingPairs>
  <TitlesOfParts>
    <vt:vector size="28" baseType="lpstr"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Открито място</vt:lpstr>
      <vt:lpstr>Информационна среща по мярка 3-6.4.1 във връзка с прилагането на Стратегията за местно развитие  на МИГ- ЛОМ на тема: „Запознаване с процедура за подбор на проектни предложения  по мярка 6.4.1 „Инвестиции в подкрепа на неземеделски дейности“</vt:lpstr>
      <vt:lpstr>                 Допустими получатели</vt:lpstr>
      <vt:lpstr>Условия за допустимост на кандидатите</vt:lpstr>
      <vt:lpstr>ФИНАНСОВИ ПАРАМЕТРИ</vt:lpstr>
      <vt:lpstr>Финансови параметри</vt:lpstr>
      <vt:lpstr>Мярка 3 – 6.4.1  „Инвестиции в подкрепа на неземеделски дейности“</vt:lpstr>
      <vt:lpstr>Допустими дейности: </vt:lpstr>
      <vt:lpstr>Допустими дейности: </vt:lpstr>
      <vt:lpstr>Допустими дейности: </vt:lpstr>
      <vt:lpstr>Допустими разходи</vt:lpstr>
      <vt:lpstr>Мярка 3 - 6.4.1 «Инвестиции в подкрепа за неземеделски дейности» </vt:lpstr>
      <vt:lpstr>Основни стъпки при кандидатстване</vt:lpstr>
      <vt:lpstr>Основни стъпки при кандидатстване</vt:lpstr>
      <vt:lpstr>Основни стъпки при кандидатстване</vt:lpstr>
      <vt:lpstr>Основни стъпки при кандидатстване</vt:lpstr>
      <vt:lpstr>                       Основни стъпки             при кандидатстване</vt:lpstr>
      <vt:lpstr>Основни стъпки при кандидатстване</vt:lpstr>
      <vt:lpstr>Основни стъпки при кандидатстване</vt:lpstr>
      <vt:lpstr>Благодаря за вниманието!        УСПЕХ! 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за водено от общностите местно развитие</dc:title>
  <dc:creator>ASUS</dc:creator>
  <cp:lastModifiedBy>Борислав Д. Чакъров</cp:lastModifiedBy>
  <cp:revision>58</cp:revision>
  <cp:lastPrinted>2018-10-12T12:45:59Z</cp:lastPrinted>
  <dcterms:created xsi:type="dcterms:W3CDTF">2017-01-19T14:03:16Z</dcterms:created>
  <dcterms:modified xsi:type="dcterms:W3CDTF">2024-09-26T15:12:57Z</dcterms:modified>
</cp:coreProperties>
</file>