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18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Freeform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" name="Freeform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" name="Freeform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" name="Freeform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" name="Freeform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0" name="Group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49" name="Freeform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50" name="Group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Freeform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59" name="Freeform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60" name="Freeform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61" name="Group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Freeform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1" name="Group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Freeform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7" name="Group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Freeform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9" name="Group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06" name="Group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5" name="Freeform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116" name="Freeform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7" name="Group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Freeform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46" name="Group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Freeform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1" name="Group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9/26/2018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9/26/2018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9/26/2018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anchor="b">
            <a:normAutofit/>
          </a:bodyPr>
          <a:lstStyle>
            <a:lvl1pPr algn="l">
              <a:defRPr sz="5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9/26/2018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t>9/26/2018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t>9/26/2018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7" name="Freeform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9" name="Group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1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2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3" name="Group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Freeform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6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7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1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2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7" name="Group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0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1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2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3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4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5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6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7" name="Freeform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8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9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0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1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2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3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4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5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6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7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8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9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0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1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2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3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4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5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6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7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8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9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0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1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2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3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4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5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6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7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8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9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0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1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2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3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4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5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6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7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8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9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0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1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2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3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4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5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6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7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8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9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0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1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2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3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4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5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6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7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8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9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0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1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2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3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4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5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6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0" name="Group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Freeform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4" name="Freeform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8" name="Freeform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Freeform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Freeform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89" name="Group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Freeform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Oval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10" name="Freeform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311" name="Group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Freeform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8" name="Group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Group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Freeform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6" name="Freeform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7" name="Freeform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8" name="Freeform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9" name="Freeform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0" name="Freeform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1" name="Freeform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2" name="Freeform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3" name="Freeform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4" name="Freeform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5" name="Freeform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6" name="Freeform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7" name="Freeform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8" name="Freeform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9" name="Freeform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0" name="Freeform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1" name="Freeform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2" name="Freeform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3" name="Freeform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4" name="Freeform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5" name="Freeform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6" name="Freeform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7" name="Freeform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8" name="Freeform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9" name="Freeform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0" name="Freeform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1" name="Freeform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2" name="Freeform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3" name="Freeform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4" name="Freeform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5" name="Freeform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6" name="Freeform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7" name="Freeform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8" name="Freeform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9" name="Freeform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0" name="Freeform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1" name="Freeform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2" name="Freeform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3" name="Freeform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4" name="Freeform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5" name="Freeform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6" name="Freeform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7" name="Freeform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8" name="Freeform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9" name="Freeform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0" name="Freeform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1" name="Freeform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0" name="Group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Freeform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7" name="Freeform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8" name="Freeform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9" name="Freeform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0" name="Freeform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1" name="Freeform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2" name="Freeform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3" name="Freeform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4" name="Freeform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1" name="Group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Freeform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0" name="Freeform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1" name="Freeform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2" name="Freeform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3" name="Freeform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4" name="Freeform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5" name="Freeform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2" name="Group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Freeform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4" name="Freeform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5" name="Freeform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6" name="Freeform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7" name="Freeform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8" name="Freeform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</p:grpSp>
      <p:grpSp>
        <p:nvGrpSpPr>
          <p:cNvPr id="422" name="Group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1" name="Group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3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4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5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6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7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8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9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40" name="Group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9/26/2018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9/26/2018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9/26/2018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9/26/2018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9" name="Freeform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10" name="Group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Freeform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" name="Group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" name="Group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" name="Group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52" name="Group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61" name="Group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none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pos="3840">
          <p15:clr>
            <a:srgbClr val="F26B43"/>
          </p15:clr>
        </p15:guide>
        <p15:guide id="4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Обучение</a:t>
            </a:r>
            <a:r>
              <a:rPr lang="en-US" dirty="0" smtClean="0"/>
              <a:t>   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МИГ ЛОМ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27-28</a:t>
            </a:r>
            <a:r>
              <a:rPr lang="bg-BG" dirty="0" smtClean="0"/>
              <a:t> септември 2018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513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Стратегия на МИГ ЛОМ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g-BG" dirty="0" err="1" smtClean="0"/>
              <a:t>Мултифондова</a:t>
            </a:r>
            <a:r>
              <a:rPr lang="bg-BG" dirty="0" smtClean="0"/>
              <a:t> – 3 фонда общо </a:t>
            </a:r>
            <a:r>
              <a:rPr lang="bg-BG" dirty="0"/>
              <a:t> </a:t>
            </a:r>
            <a:r>
              <a:rPr lang="bg-BG" dirty="0" smtClean="0"/>
              <a:t>7 343 823 лева – 13 мерки</a:t>
            </a:r>
          </a:p>
          <a:p>
            <a:pPr marL="1344613"/>
            <a:r>
              <a:rPr lang="ru-RU" dirty="0" smtClean="0"/>
              <a:t>ЕЗФРСР  - 2 933 700 лева</a:t>
            </a:r>
          </a:p>
          <a:p>
            <a:pPr marL="1664653" lvl="1"/>
            <a:r>
              <a:rPr lang="ru-RU" dirty="0" smtClean="0"/>
              <a:t>ПРСР </a:t>
            </a:r>
            <a:r>
              <a:rPr lang="ru-RU" dirty="0"/>
              <a:t>2014-2020 г. </a:t>
            </a:r>
            <a:r>
              <a:rPr lang="ru-RU" dirty="0" smtClean="0"/>
              <a:t>– 5</a:t>
            </a:r>
            <a:r>
              <a:rPr lang="bg-BG" dirty="0" smtClean="0"/>
              <a:t> мерки</a:t>
            </a:r>
            <a:r>
              <a:rPr lang="ru-RU" dirty="0" smtClean="0"/>
              <a:t>– </a:t>
            </a:r>
            <a:r>
              <a:rPr lang="ru-RU" dirty="0"/>
              <a:t>в размер до </a:t>
            </a:r>
            <a:r>
              <a:rPr lang="bg-BG" dirty="0"/>
              <a:t>2 </a:t>
            </a:r>
            <a:r>
              <a:rPr lang="bg-BG" dirty="0" smtClean="0"/>
              <a:t>738 120 лева</a:t>
            </a:r>
          </a:p>
          <a:p>
            <a:pPr marL="1664653" lvl="1"/>
            <a:r>
              <a:rPr lang="ru-RU" dirty="0" smtClean="0"/>
              <a:t>1 МЯРКА ПО РЕГЛАМЕНТА „Инвестиции </a:t>
            </a:r>
            <a:r>
              <a:rPr lang="ru-RU" dirty="0"/>
              <a:t>за проучване, развитие и популяризиране </a:t>
            </a:r>
            <a:r>
              <a:rPr lang="ru-RU" dirty="0" smtClean="0"/>
              <a:t>на културното</a:t>
            </a:r>
            <a:r>
              <a:rPr lang="ru-RU" dirty="0"/>
              <a:t>, историческото и природното наследство и </a:t>
            </a:r>
            <a:r>
              <a:rPr lang="ru-RU" dirty="0" smtClean="0"/>
              <a:t>бит на </a:t>
            </a:r>
            <a:r>
              <a:rPr lang="ru-RU" dirty="0"/>
              <a:t>територията на МИГ-ЛОМ </a:t>
            </a:r>
            <a:r>
              <a:rPr lang="ru-RU" dirty="0" smtClean="0"/>
              <a:t>- 195 580 лева</a:t>
            </a:r>
            <a:endParaRPr lang="ru-RU" dirty="0"/>
          </a:p>
          <a:p>
            <a:pPr marL="1344613"/>
            <a:r>
              <a:rPr lang="ru-RU" dirty="0" smtClean="0"/>
              <a:t>ЕСФ / ОПНИОР И ОПРЧР/ - 2 454 323 лева</a:t>
            </a:r>
          </a:p>
          <a:p>
            <a:pPr marL="1664653" lvl="1"/>
            <a:r>
              <a:rPr lang="ru-RU" dirty="0"/>
              <a:t>ОПНОИР – 1 </a:t>
            </a:r>
            <a:r>
              <a:rPr lang="ru-RU" dirty="0" smtClean="0"/>
              <a:t>мярка - 977 915 лева</a:t>
            </a:r>
          </a:p>
          <a:p>
            <a:pPr marL="1664653" lvl="1"/>
            <a:r>
              <a:rPr lang="ru-RU" dirty="0" smtClean="0"/>
              <a:t>ОПРЧР – 5 мерки - </a:t>
            </a:r>
            <a:r>
              <a:rPr lang="bg-BG" dirty="0"/>
              <a:t>1 486 </a:t>
            </a:r>
            <a:r>
              <a:rPr lang="bg-BG" dirty="0" smtClean="0"/>
              <a:t>408 лева</a:t>
            </a:r>
            <a:endParaRPr lang="ru-RU" dirty="0"/>
          </a:p>
          <a:p>
            <a:pPr marL="1344613"/>
            <a:r>
              <a:rPr lang="ru-RU" dirty="0" smtClean="0"/>
              <a:t>ЕФРР /ОПИК </a:t>
            </a:r>
            <a:r>
              <a:rPr lang="ru-RU" dirty="0"/>
              <a:t>2014-2020 г</a:t>
            </a:r>
            <a:r>
              <a:rPr lang="ru-RU" dirty="0" smtClean="0"/>
              <a:t>./ – 1 мярка - </a:t>
            </a:r>
            <a:r>
              <a:rPr lang="ru-RU" dirty="0"/>
              <a:t>1 955 </a:t>
            </a:r>
            <a:r>
              <a:rPr lang="ru-RU" dirty="0" smtClean="0"/>
              <a:t>800 лева</a:t>
            </a:r>
            <a:endParaRPr lang="ru-RU" dirty="0"/>
          </a:p>
          <a:p>
            <a:pPr marL="268288"/>
            <a:r>
              <a:rPr lang="bg-BG" dirty="0" smtClean="0"/>
              <a:t>Споразумение </a:t>
            </a:r>
            <a:r>
              <a:rPr lang="ru-RU" dirty="0" smtClean="0"/>
              <a:t>за </a:t>
            </a:r>
            <a:r>
              <a:rPr lang="ru-RU" dirty="0"/>
              <a:t>изпълнение на Стратегия за Водено от общностите местно развитие №</a:t>
            </a:r>
            <a:r>
              <a:rPr lang="ru-RU" dirty="0" smtClean="0"/>
              <a:t>РД50-40/24.04.2018 </a:t>
            </a:r>
            <a:r>
              <a:rPr lang="ru-RU" dirty="0"/>
              <a:t>г</a:t>
            </a:r>
            <a:r>
              <a:rPr lang="ru-RU" dirty="0" smtClean="0"/>
              <a:t>.  по подмярка </a:t>
            </a:r>
            <a:r>
              <a:rPr lang="ru-RU" dirty="0"/>
              <a:t>19.2 „Прилагане на операции в рамките на Стратегии „ВОДЕНО ОТ ОБЩНОСТИТЕ МЕСТНО РАЗВИТИЕ“ 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5501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Мярка 19.4 </a:t>
            </a:r>
            <a:r>
              <a:rPr lang="bg-BG" dirty="0"/>
              <a:t>"ТЕКУЩИ РАЗХОДИ И ПОПУЛЯРИЗИРАНЕ НА СТРАТЕГИЯ ЗА ВОДЕНО ОТ ОБЩНОСТИТЕ МЕСТНО РАЗВИТИЕ" </a:t>
            </a:r>
            <a:endParaRPr lang="bg-BG" dirty="0" smtClean="0"/>
          </a:p>
          <a:p>
            <a:r>
              <a:rPr lang="bg-BG" dirty="0"/>
              <a:t>Допустими текущи разходи за управление на стратегията на МИГ </a:t>
            </a:r>
            <a:r>
              <a:rPr lang="bg-BG" dirty="0" smtClean="0"/>
              <a:t>– 80 %</a:t>
            </a:r>
            <a:endParaRPr lang="bg-BG" dirty="0"/>
          </a:p>
          <a:p>
            <a:r>
              <a:rPr lang="bg-BG" dirty="0"/>
              <a:t>Допустимите разходи за популяризиране на стратегията за ВОМР на територията на нейното </a:t>
            </a:r>
            <a:r>
              <a:rPr lang="bg-BG" dirty="0" smtClean="0"/>
              <a:t>изпълнени – 20%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0478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9135" y="-369326"/>
            <a:ext cx="9133730" cy="1233424"/>
          </a:xfrm>
        </p:spPr>
        <p:txBody>
          <a:bodyPr/>
          <a:lstStyle/>
          <a:p>
            <a:r>
              <a:rPr lang="bg-BG" dirty="0" smtClean="0"/>
              <a:t>Дейности по 19.2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007" y="1046630"/>
            <a:ext cx="6943076" cy="1562100"/>
          </a:xfrm>
        </p:spPr>
        <p:txBody>
          <a:bodyPr>
            <a:normAutofit/>
          </a:bodyPr>
          <a:lstStyle/>
          <a:p>
            <a:pPr marL="502920" indent="-457200">
              <a:buFont typeface="+mj-lt"/>
              <a:buAutoNum type="arabicPeriod"/>
            </a:pPr>
            <a:r>
              <a:rPr lang="bg-BG" dirty="0" smtClean="0"/>
              <a:t>Ред за оценка решение на КУО на МИГ</a:t>
            </a:r>
          </a:p>
          <a:p>
            <a:pPr marL="502920" indent="-457200">
              <a:buFont typeface="+mj-lt"/>
              <a:buAutoNum type="arabicPeriod"/>
            </a:pPr>
            <a:r>
              <a:rPr lang="ru-RU" dirty="0"/>
              <a:t>Конкурс за избор на </a:t>
            </a:r>
            <a:r>
              <a:rPr lang="ru-RU" dirty="0" smtClean="0"/>
              <a:t>оценители</a:t>
            </a:r>
          </a:p>
          <a:p>
            <a:pPr marL="502920" indent="-457200">
              <a:buFont typeface="+mj-lt"/>
              <a:buAutoNum type="arabicPeriod"/>
            </a:pPr>
            <a:r>
              <a:rPr lang="ru-RU" dirty="0" smtClean="0"/>
              <a:t>Индикативен график за прием на мерки по проекти</a:t>
            </a:r>
            <a:endParaRPr lang="bg-BG" dirty="0" smtClean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45" y="2506672"/>
            <a:ext cx="6541069" cy="387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571" y="0"/>
            <a:ext cx="9133730" cy="1233424"/>
          </a:xfrm>
        </p:spPr>
        <p:txBody>
          <a:bodyPr/>
          <a:lstStyle/>
          <a:p>
            <a:r>
              <a:rPr lang="bg-BG" dirty="0" smtClean="0"/>
              <a:t>Ред за оценка – основни </a:t>
            </a:r>
            <a:r>
              <a:rPr lang="bg-BG" dirty="0" err="1" smtClean="0"/>
              <a:t>приципи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71" y="1485900"/>
            <a:ext cx="10371691" cy="4152901"/>
          </a:xfrm>
        </p:spPr>
        <p:txBody>
          <a:bodyPr>
            <a:normAutofit/>
          </a:bodyPr>
          <a:lstStyle/>
          <a:p>
            <a:pPr marL="502920" indent="-457200">
              <a:buFont typeface="+mj-lt"/>
              <a:buAutoNum type="arabicPeriod"/>
            </a:pPr>
            <a:r>
              <a:rPr lang="bg-BG" dirty="0"/>
              <a:t>Ред за оценка – основни принципи</a:t>
            </a:r>
          </a:p>
          <a:p>
            <a:pPr lvl="1"/>
            <a:r>
              <a:rPr lang="bg-BG" dirty="0" smtClean="0"/>
              <a:t>Прозрачност, равнопоставеност и </a:t>
            </a:r>
            <a:r>
              <a:rPr lang="bg-BG" dirty="0" err="1" smtClean="0"/>
              <a:t>недискриминация</a:t>
            </a:r>
            <a:endParaRPr lang="bg-BG" dirty="0" smtClean="0"/>
          </a:p>
          <a:p>
            <a:pPr marL="388620" indent="-342900">
              <a:buFont typeface="+mj-lt"/>
              <a:buAutoNum type="arabicPeriod"/>
            </a:pPr>
            <a:r>
              <a:rPr lang="bg-BG" dirty="0" smtClean="0"/>
              <a:t>Реда за оценка не се различава от минималните изисквания;</a:t>
            </a:r>
          </a:p>
          <a:p>
            <a:pPr marL="388620" indent="-342900">
              <a:buFont typeface="+mj-lt"/>
              <a:buAutoNum type="arabicPeriod"/>
            </a:pPr>
            <a:endParaRPr lang="bg-BG" dirty="0"/>
          </a:p>
          <a:p>
            <a:pPr marL="502920" indent="-457200">
              <a:buAutoNum type="arabicPeriod"/>
            </a:pPr>
            <a:r>
              <a:rPr lang="bg-BG" dirty="0" smtClean="0"/>
              <a:t>Назначава се със заповед на Председателя на КУО до 3 дни от изтичане на крайния срок за подаване на ПП</a:t>
            </a:r>
          </a:p>
          <a:p>
            <a:pPr marL="502920" indent="-457200">
              <a:buAutoNum type="arabicPeriod"/>
            </a:pPr>
            <a:r>
              <a:rPr lang="bg-BG" dirty="0" smtClean="0"/>
              <a:t>Определят се правата за достъп до ИСУН. Изпраща се до ЦКЗ заедно със заявките за профили </a:t>
            </a:r>
            <a:r>
              <a:rPr lang="bg-BG" smtClean="0"/>
              <a:t>до </a:t>
            </a:r>
            <a:r>
              <a:rPr lang="bg-BG" smtClean="0"/>
              <a:t>ИСУН</a:t>
            </a:r>
            <a:endParaRPr lang="ru-RU" dirty="0" smtClean="0"/>
          </a:p>
          <a:p>
            <a:pPr marL="502920" indent="-457200">
              <a:buFont typeface="+mj-lt"/>
              <a:buAutoNum type="arabicPeriod"/>
            </a:pPr>
            <a:endParaRPr lang="bg-BG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8571" y="2328926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dirty="0" smtClean="0"/>
              <a:t>Ред за оценка – формиране на КППП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5117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571" y="0"/>
            <a:ext cx="9133730" cy="1233424"/>
          </a:xfrm>
        </p:spPr>
        <p:txBody>
          <a:bodyPr/>
          <a:lstStyle/>
          <a:p>
            <a:r>
              <a:rPr lang="bg-BG" dirty="0" smtClean="0"/>
              <a:t>Състав на КППП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71" y="1485900"/>
            <a:ext cx="10371691" cy="4152901"/>
          </a:xfrm>
        </p:spPr>
        <p:txBody>
          <a:bodyPr>
            <a:normAutofit fontScale="92500" lnSpcReduction="20000"/>
          </a:bodyPr>
          <a:lstStyle/>
          <a:p>
            <a:pPr marL="502920" indent="-457200">
              <a:buFont typeface="+mj-lt"/>
              <a:buAutoNum type="arabicPeriod"/>
            </a:pPr>
            <a:r>
              <a:rPr lang="bg-BG" dirty="0" smtClean="0"/>
              <a:t>Председател без право на глас</a:t>
            </a:r>
          </a:p>
          <a:p>
            <a:pPr marL="502920" indent="-457200">
              <a:buFont typeface="+mj-lt"/>
              <a:buAutoNum type="arabicPeriod"/>
            </a:pPr>
            <a:r>
              <a:rPr lang="bg-BG" dirty="0" smtClean="0"/>
              <a:t>Секретар без право на глас</a:t>
            </a:r>
          </a:p>
          <a:p>
            <a:pPr marL="502920" indent="-457200">
              <a:buFont typeface="+mj-lt"/>
              <a:buAutoNum type="arabicPeriod"/>
            </a:pPr>
            <a:r>
              <a:rPr lang="bg-BG" dirty="0" smtClean="0"/>
              <a:t>Нечетен брой с право на глас – не по-малко от 3</a:t>
            </a:r>
          </a:p>
          <a:p>
            <a:pPr marL="502920" indent="-457200">
              <a:buFont typeface="+mj-lt"/>
              <a:buAutoNum type="arabicPeriod"/>
            </a:pPr>
            <a:r>
              <a:rPr lang="bg-BG" dirty="0" smtClean="0"/>
              <a:t>Резервни членове – не по-малко от 3</a:t>
            </a:r>
          </a:p>
          <a:p>
            <a:pPr marL="502920" indent="-457200">
              <a:buFont typeface="+mj-lt"/>
              <a:buAutoNum type="arabicPeriod"/>
            </a:pPr>
            <a:r>
              <a:rPr lang="bg-BG" dirty="0" smtClean="0"/>
              <a:t>Кой може да е член на КППП – служители, членове на КВО, външни експерти </a:t>
            </a:r>
          </a:p>
          <a:p>
            <a:pPr marL="502920" indent="-457200">
              <a:buFont typeface="+mj-lt"/>
              <a:buAutoNum type="arabicPeriod"/>
            </a:pPr>
            <a:r>
              <a:rPr lang="bg-BG" dirty="0" smtClean="0"/>
              <a:t>Наредба 22 чл. 51</a:t>
            </a:r>
            <a:endParaRPr lang="bg-BG" dirty="0"/>
          </a:p>
          <a:p>
            <a:pPr lvl="1"/>
            <a:r>
              <a:rPr lang="ru-RU" dirty="0"/>
              <a:t>Не </a:t>
            </a:r>
            <a:r>
              <a:rPr lang="ru-RU" dirty="0" err="1"/>
              <a:t>по-малко</a:t>
            </a:r>
            <a:r>
              <a:rPr lang="ru-RU" dirty="0"/>
              <a:t> от 1/3 от </a:t>
            </a:r>
            <a:r>
              <a:rPr lang="ru-RU" dirty="0" err="1"/>
              <a:t>членовете</a:t>
            </a:r>
            <a:r>
              <a:rPr lang="ru-RU" dirty="0"/>
              <a:t> с право на глас на </a:t>
            </a:r>
            <a:r>
              <a:rPr lang="ru-RU" dirty="0" smtClean="0"/>
              <a:t>КИПП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членове</a:t>
            </a:r>
            <a:r>
              <a:rPr lang="ru-RU" dirty="0"/>
              <a:t> на </a:t>
            </a:r>
            <a:r>
              <a:rPr lang="ru-RU" dirty="0" smtClean="0"/>
              <a:t>КВО.</a:t>
            </a:r>
            <a:endParaRPr lang="ru-RU" dirty="0"/>
          </a:p>
          <a:p>
            <a:pPr lvl="1"/>
            <a:r>
              <a:rPr lang="ru-RU" dirty="0" smtClean="0"/>
              <a:t> </a:t>
            </a:r>
            <a:r>
              <a:rPr lang="ru-RU" dirty="0" err="1"/>
              <a:t>Външните</a:t>
            </a:r>
            <a:r>
              <a:rPr lang="ru-RU" dirty="0"/>
              <a:t> </a:t>
            </a:r>
            <a:r>
              <a:rPr lang="ru-RU" dirty="0" err="1"/>
              <a:t>експерти-оценители</a:t>
            </a:r>
            <a:r>
              <a:rPr lang="ru-RU" dirty="0"/>
              <a:t>, </a:t>
            </a:r>
            <a:r>
              <a:rPr lang="ru-RU" dirty="0" err="1" smtClean="0"/>
              <a:t>трябва</a:t>
            </a:r>
            <a:r>
              <a:rPr lang="ru-RU" dirty="0" smtClean="0"/>
              <a:t> </a:t>
            </a:r>
            <a:r>
              <a:rPr lang="ru-RU" dirty="0"/>
              <a:t>да </a:t>
            </a:r>
            <a:r>
              <a:rPr lang="ru-RU" dirty="0" err="1"/>
              <a:t>притежават</a:t>
            </a:r>
            <a:r>
              <a:rPr lang="ru-RU" dirty="0"/>
              <a:t> </a:t>
            </a:r>
            <a:r>
              <a:rPr lang="ru-RU" dirty="0" err="1"/>
              <a:t>необходимата</a:t>
            </a:r>
            <a:r>
              <a:rPr lang="ru-RU" dirty="0"/>
              <a:t> квалификация и опит </a:t>
            </a:r>
            <a:r>
              <a:rPr lang="ru-RU" dirty="0" err="1"/>
              <a:t>съобразно</a:t>
            </a:r>
            <a:r>
              <a:rPr lang="ru-RU" dirty="0"/>
              <a:t> вида на </a:t>
            </a:r>
            <a:r>
              <a:rPr lang="ru-RU" dirty="0" err="1"/>
              <a:t>оценяваните</a:t>
            </a:r>
            <a:r>
              <a:rPr lang="ru-RU" dirty="0"/>
              <a:t> </a:t>
            </a:r>
            <a:r>
              <a:rPr lang="ru-RU" dirty="0" err="1"/>
              <a:t>проекти</a:t>
            </a:r>
            <a:r>
              <a:rPr lang="ru-RU" dirty="0"/>
              <a:t>.</a:t>
            </a:r>
          </a:p>
          <a:p>
            <a:pPr lvl="1"/>
            <a:r>
              <a:rPr lang="ru-RU" dirty="0" err="1" smtClean="0"/>
              <a:t>Външен</a:t>
            </a:r>
            <a:r>
              <a:rPr lang="ru-RU" dirty="0" smtClean="0"/>
              <a:t> </a:t>
            </a:r>
            <a:r>
              <a:rPr lang="ru-RU" dirty="0" err="1"/>
              <a:t>експерт-оценител</a:t>
            </a:r>
            <a:r>
              <a:rPr lang="ru-RU" dirty="0" smtClean="0"/>
              <a:t>, </a:t>
            </a:r>
            <a:r>
              <a:rPr lang="ru-RU" dirty="0"/>
              <a:t>не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участва</a:t>
            </a:r>
            <a:r>
              <a:rPr lang="ru-RU" dirty="0"/>
              <a:t> в оценка на </a:t>
            </a:r>
            <a:r>
              <a:rPr lang="ru-RU" dirty="0" err="1"/>
              <a:t>формуляри</a:t>
            </a:r>
            <a:r>
              <a:rPr lang="ru-RU" dirty="0"/>
              <a:t> за </a:t>
            </a:r>
            <a:r>
              <a:rPr lang="ru-RU" dirty="0" err="1"/>
              <a:t>кандидатстване</a:t>
            </a:r>
            <a:r>
              <a:rPr lang="ru-RU" dirty="0"/>
              <a:t>, </a:t>
            </a:r>
            <a:r>
              <a:rPr lang="ru-RU" dirty="0" err="1"/>
              <a:t>ако</a:t>
            </a:r>
            <a:r>
              <a:rPr lang="ru-RU" dirty="0"/>
              <a:t> е </a:t>
            </a:r>
            <a:r>
              <a:rPr lang="ru-RU" dirty="0" err="1"/>
              <a:t>участвал</a:t>
            </a:r>
            <a:r>
              <a:rPr lang="ru-RU" dirty="0"/>
              <a:t> в оценка на </a:t>
            </a:r>
            <a:r>
              <a:rPr lang="ru-RU" dirty="0" err="1"/>
              <a:t>стратегията</a:t>
            </a:r>
            <a:r>
              <a:rPr lang="ru-RU" dirty="0"/>
              <a:t>.</a:t>
            </a:r>
            <a:endParaRPr lang="ru-RU" dirty="0" smtClean="0"/>
          </a:p>
          <a:p>
            <a:pPr marL="502920" indent="-457200">
              <a:buFont typeface="+mj-lt"/>
              <a:buAutoNum type="arabicPeriod"/>
            </a:pP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219563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571" y="0"/>
            <a:ext cx="9133730" cy="1233424"/>
          </a:xfrm>
        </p:spPr>
        <p:txBody>
          <a:bodyPr/>
          <a:lstStyle/>
          <a:p>
            <a:r>
              <a:rPr lang="bg-BG" dirty="0" smtClean="0"/>
              <a:t>Подбор на проектни предложения (ПП)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71" y="1485900"/>
            <a:ext cx="10371691" cy="4152901"/>
          </a:xfrm>
        </p:spPr>
        <p:txBody>
          <a:bodyPr>
            <a:normAutofit fontScale="92500" lnSpcReduction="10000"/>
          </a:bodyPr>
          <a:lstStyle/>
          <a:p>
            <a:pPr marL="502920" indent="-457200">
              <a:buFont typeface="+mj-lt"/>
              <a:buAutoNum type="arabicPeriod"/>
            </a:pPr>
            <a:r>
              <a:rPr lang="bg-BG" dirty="0" smtClean="0"/>
              <a:t>Срок за оценката на ПП – 30 работни дни, след изтичане на крайния срок на приема</a:t>
            </a:r>
          </a:p>
          <a:p>
            <a:pPr marL="502920" indent="-457200">
              <a:buFont typeface="+mj-lt"/>
              <a:buAutoNum type="arabicPeriod"/>
            </a:pPr>
            <a:r>
              <a:rPr lang="bg-BG" dirty="0" smtClean="0"/>
              <a:t>Оценката се извършва в ИСУН 2020</a:t>
            </a:r>
          </a:p>
          <a:p>
            <a:pPr marL="502920" indent="-457200">
              <a:buFont typeface="+mj-lt"/>
              <a:buAutoNum type="arabicPeriod"/>
            </a:pPr>
            <a:r>
              <a:rPr lang="bg-BG" dirty="0" smtClean="0"/>
              <a:t>Два етапа на оценка – АСД и ТФО</a:t>
            </a:r>
          </a:p>
          <a:p>
            <a:pPr marL="502920" indent="-457200">
              <a:buFont typeface="+mj-lt"/>
              <a:buAutoNum type="arabicPeriod"/>
            </a:pPr>
            <a:r>
              <a:rPr lang="bg-BG" dirty="0" smtClean="0"/>
              <a:t>АСД – 2 оценители с право на глас – при липса на документи се изисква в срок не по-малък от 1 седмица .</a:t>
            </a:r>
            <a:r>
              <a:rPr lang="ru-RU" dirty="0" err="1" smtClean="0"/>
              <a:t>Съгласно</a:t>
            </a:r>
            <a:r>
              <a:rPr lang="ru-RU" dirty="0" smtClean="0"/>
              <a:t> </a:t>
            </a:r>
            <a:r>
              <a:rPr lang="ru-RU" dirty="0" err="1" smtClean="0"/>
              <a:t>Наредба</a:t>
            </a:r>
            <a:r>
              <a:rPr lang="ru-RU" dirty="0" smtClean="0"/>
              <a:t> 22 чл. 49, </a:t>
            </a:r>
            <a:r>
              <a:rPr lang="ru-RU" dirty="0" err="1" smtClean="0"/>
              <a:t>включва</a:t>
            </a:r>
            <a:r>
              <a:rPr lang="ru-RU" dirty="0" smtClean="0"/>
              <a:t> и </a:t>
            </a:r>
            <a:endParaRPr lang="ru-RU" dirty="0"/>
          </a:p>
          <a:p>
            <a:pPr marL="1005840" lvl="3" indent="0">
              <a:buNone/>
            </a:pPr>
            <a:r>
              <a:rPr lang="ru-RU" dirty="0"/>
              <a:t>1. проверка за </a:t>
            </a:r>
            <a:r>
              <a:rPr lang="ru-RU" dirty="0" err="1"/>
              <a:t>липса</a:t>
            </a:r>
            <a:r>
              <a:rPr lang="ru-RU" dirty="0"/>
              <a:t> на </a:t>
            </a:r>
            <a:r>
              <a:rPr lang="ru-RU" dirty="0" err="1"/>
              <a:t>двойно</a:t>
            </a:r>
            <a:r>
              <a:rPr lang="ru-RU" dirty="0"/>
              <a:t> </a:t>
            </a:r>
            <a:r>
              <a:rPr lang="ru-RU" dirty="0" err="1"/>
              <a:t>финансиране</a:t>
            </a:r>
            <a:r>
              <a:rPr lang="ru-RU" dirty="0"/>
              <a:t>;</a:t>
            </a:r>
          </a:p>
          <a:p>
            <a:pPr marL="1005840" lvl="3" indent="0">
              <a:buNone/>
            </a:pPr>
            <a:r>
              <a:rPr lang="ru-RU" dirty="0"/>
              <a:t>2. проверка за наличие на </a:t>
            </a:r>
            <a:r>
              <a:rPr lang="ru-RU" dirty="0" err="1"/>
              <a:t>изкуствено</a:t>
            </a:r>
            <a:r>
              <a:rPr lang="ru-RU" dirty="0"/>
              <a:t> </a:t>
            </a:r>
            <a:r>
              <a:rPr lang="ru-RU" dirty="0" err="1"/>
              <a:t>създадени</a:t>
            </a:r>
            <a:r>
              <a:rPr lang="ru-RU" dirty="0"/>
              <a:t> условия;</a:t>
            </a:r>
          </a:p>
          <a:p>
            <a:pPr marL="1005840" lvl="3" indent="0">
              <a:buNone/>
            </a:pPr>
            <a:r>
              <a:rPr lang="ru-RU" dirty="0"/>
              <a:t>3. проверка за </a:t>
            </a:r>
            <a:r>
              <a:rPr lang="ru-RU" dirty="0" err="1"/>
              <a:t>минимални</a:t>
            </a:r>
            <a:r>
              <a:rPr lang="ru-RU" dirty="0"/>
              <a:t> помощи;</a:t>
            </a:r>
          </a:p>
          <a:p>
            <a:pPr marL="1005840" lvl="3" indent="0">
              <a:buNone/>
            </a:pPr>
            <a:r>
              <a:rPr lang="ru-RU" dirty="0"/>
              <a:t>4. посещение на </a:t>
            </a:r>
            <a:r>
              <a:rPr lang="ru-RU" dirty="0" err="1"/>
              <a:t>място</a:t>
            </a:r>
            <a:r>
              <a:rPr lang="ru-RU" dirty="0"/>
              <a:t> за заявления, </a:t>
            </a:r>
            <a:r>
              <a:rPr lang="ru-RU" dirty="0" err="1"/>
              <a:t>включващи</a:t>
            </a:r>
            <a:r>
              <a:rPr lang="ru-RU" dirty="0"/>
              <a:t> </a:t>
            </a:r>
            <a:r>
              <a:rPr lang="ru-RU" dirty="0" err="1"/>
              <a:t>разходи</a:t>
            </a:r>
            <a:r>
              <a:rPr lang="ru-RU" dirty="0"/>
              <a:t> за </a:t>
            </a:r>
            <a:r>
              <a:rPr lang="ru-RU" dirty="0" err="1"/>
              <a:t>строително-монтажни</a:t>
            </a:r>
            <a:r>
              <a:rPr lang="ru-RU" dirty="0"/>
              <a:t> </a:t>
            </a:r>
            <a:r>
              <a:rPr lang="ru-RU" dirty="0" err="1"/>
              <a:t>работи</a:t>
            </a:r>
            <a:r>
              <a:rPr lang="ru-RU" dirty="0"/>
              <a:t> и за </a:t>
            </a:r>
            <a:r>
              <a:rPr lang="ru-RU" dirty="0" err="1"/>
              <a:t>създаване</a:t>
            </a:r>
            <a:r>
              <a:rPr lang="ru-RU" dirty="0"/>
              <a:t> на </a:t>
            </a:r>
            <a:r>
              <a:rPr lang="ru-RU" dirty="0" err="1"/>
              <a:t>трайни</a:t>
            </a:r>
            <a:r>
              <a:rPr lang="ru-RU" dirty="0"/>
              <a:t> насаждения</a:t>
            </a:r>
            <a:endParaRPr lang="bg-BG" dirty="0" smtClean="0"/>
          </a:p>
          <a:p>
            <a:pPr marL="502920" indent="-457200">
              <a:buFont typeface="+mj-lt"/>
              <a:buAutoNum type="arabicPeriod"/>
            </a:pPr>
            <a:r>
              <a:rPr lang="bg-BG" dirty="0" smtClean="0"/>
              <a:t>ТФО – </a:t>
            </a:r>
            <a:r>
              <a:rPr lang="bg-BG" dirty="0"/>
              <a:t>2 оценители с право на глас – при липса на документи се изисква в срок не по-малък от 1 </a:t>
            </a:r>
            <a:r>
              <a:rPr lang="bg-BG" dirty="0" smtClean="0"/>
              <a:t>седмица – средно аритметично. При разлика от 20 %. Трети оценител</a:t>
            </a:r>
            <a:endParaRPr lang="bg-BG" dirty="0"/>
          </a:p>
          <a:p>
            <a:pPr marL="502920" indent="-457200">
              <a:buFont typeface="+mj-lt"/>
              <a:buAutoNum type="arabicPeriod"/>
            </a:pP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190657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571" y="0"/>
            <a:ext cx="9133730" cy="1233424"/>
          </a:xfrm>
        </p:spPr>
        <p:txBody>
          <a:bodyPr/>
          <a:lstStyle/>
          <a:p>
            <a:r>
              <a:rPr lang="bg-BG" dirty="0" smtClean="0"/>
              <a:t>Оценителен доклад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71" y="1485900"/>
            <a:ext cx="10371691" cy="4152901"/>
          </a:xfrm>
        </p:spPr>
        <p:txBody>
          <a:bodyPr>
            <a:normAutofit/>
          </a:bodyPr>
          <a:lstStyle/>
          <a:p>
            <a:pPr marL="502920" indent="-457200">
              <a:buFont typeface="+mj-lt"/>
              <a:buAutoNum type="arabicPeriod"/>
            </a:pPr>
            <a:r>
              <a:rPr lang="bg-BG" dirty="0" smtClean="0"/>
              <a:t>Срок на оценителния доклад – 5 работни дни от приключването на работата на КППП</a:t>
            </a:r>
          </a:p>
          <a:p>
            <a:pPr marL="502920" indent="-457200">
              <a:buFont typeface="+mj-lt"/>
              <a:buAutoNum type="arabicPeriod"/>
            </a:pPr>
            <a:r>
              <a:rPr lang="bg-BG" dirty="0" smtClean="0"/>
              <a:t>Подписи – всички членове на КППП – председател, секретар и всички </a:t>
            </a:r>
            <a:r>
              <a:rPr lang="bg-BG" dirty="0" err="1" smtClean="0"/>
              <a:t>ченове</a:t>
            </a:r>
            <a:r>
              <a:rPr lang="bg-BG" dirty="0" smtClean="0"/>
              <a:t> на КППП</a:t>
            </a:r>
          </a:p>
          <a:p>
            <a:pPr marL="502920" indent="-457200">
              <a:buFont typeface="+mj-lt"/>
              <a:buAutoNum type="arabicPeriod"/>
            </a:pPr>
            <a:r>
              <a:rPr lang="bg-BG" dirty="0" smtClean="0"/>
              <a:t>Оценителния доклад се одобрява от КУО на МИГ в срок до 5 работни дни от приключването на работата на КППП</a:t>
            </a:r>
          </a:p>
          <a:p>
            <a:pPr marL="502920" indent="-457200">
              <a:buFont typeface="+mj-lt"/>
              <a:buAutoNum type="arabicPeriod"/>
            </a:pPr>
            <a:r>
              <a:rPr lang="bg-BG" dirty="0" smtClean="0"/>
              <a:t>Приложения към оценителния доклад…</a:t>
            </a:r>
          </a:p>
          <a:p>
            <a:pPr marL="502920" indent="-457200">
              <a:buFont typeface="+mj-lt"/>
              <a:buAutoNum type="arabicPeriod"/>
            </a:pPr>
            <a:r>
              <a:rPr lang="bg-BG" dirty="0" smtClean="0"/>
              <a:t>Оценителния доклад </a:t>
            </a:r>
            <a:r>
              <a:rPr lang="bg-BG" smtClean="0"/>
              <a:t>и приложенията </a:t>
            </a:r>
            <a:r>
              <a:rPr lang="bg-BG" dirty="0" smtClean="0"/>
              <a:t>към него се прикачват в ИСУН 2020  в срок 5 работни дни от одобрението на доклада от КУО</a:t>
            </a:r>
          </a:p>
          <a:p>
            <a:pPr marL="502920" indent="-457200">
              <a:buFont typeface="+mj-lt"/>
              <a:buAutoNum type="arabicPeriod"/>
            </a:pP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147223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934604"/>
            <a:ext cx="9133730" cy="1233424"/>
          </a:xfrm>
        </p:spPr>
        <p:txBody>
          <a:bodyPr/>
          <a:lstStyle/>
          <a:p>
            <a:r>
              <a:rPr lang="bg-BG" dirty="0" smtClean="0"/>
              <a:t>Благодаря за вниманието!!!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59899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B8D71CD5-B3C0-403E-8822-B21BA46ACE3D}" vid="{BD908094-7148-4DC0-A88B-123DC4CA49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492</Words>
  <Application>Microsoft Office PowerPoint</Application>
  <PresentationFormat>Widescreen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Cambria</vt:lpstr>
      <vt:lpstr>Theme1</vt:lpstr>
      <vt:lpstr>Обучение    МИГ ЛОМ</vt:lpstr>
      <vt:lpstr>Стратегия на МИГ ЛОМ</vt:lpstr>
      <vt:lpstr>PowerPoint Presentation</vt:lpstr>
      <vt:lpstr>Дейности по 19.2</vt:lpstr>
      <vt:lpstr>Ред за оценка – основни приципи</vt:lpstr>
      <vt:lpstr>Състав на КППП</vt:lpstr>
      <vt:lpstr>Подбор на проектни предложения (ПП)</vt:lpstr>
      <vt:lpstr>Оценителен доклад</vt:lpstr>
      <vt:lpstr>Благодаря за вниманието!!!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</dc:title>
  <dc:creator>Петрина Дамянова</dc:creator>
  <cp:lastModifiedBy>Петрина Дамянова</cp:lastModifiedBy>
  <cp:revision>20</cp:revision>
  <dcterms:created xsi:type="dcterms:W3CDTF">2018-09-10T13:39:13Z</dcterms:created>
  <dcterms:modified xsi:type="dcterms:W3CDTF">2018-09-26T06:21:47Z</dcterms:modified>
</cp:coreProperties>
</file>