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  <p:sldMasterId id="2147483814" r:id="rId2"/>
    <p:sldMasterId id="2147483826" r:id="rId3"/>
    <p:sldMasterId id="2147483838" r:id="rId4"/>
    <p:sldMasterId id="2147483850" r:id="rId5"/>
    <p:sldMasterId id="2147483862" r:id="rId6"/>
    <p:sldMasterId id="2147483874" r:id="rId7"/>
    <p:sldMasterId id="2147483886" r:id="rId8"/>
  </p:sldMasterIdLst>
  <p:notesMasterIdLst>
    <p:notesMasterId r:id="rId36"/>
  </p:notesMasterIdLst>
  <p:handoutMasterIdLst>
    <p:handoutMasterId r:id="rId37"/>
  </p:handoutMasterIdLst>
  <p:sldIdLst>
    <p:sldId id="257" r:id="rId9"/>
    <p:sldId id="289" r:id="rId10"/>
    <p:sldId id="294" r:id="rId11"/>
    <p:sldId id="290" r:id="rId12"/>
    <p:sldId id="291" r:id="rId13"/>
    <p:sldId id="275" r:id="rId14"/>
    <p:sldId id="277" r:id="rId15"/>
    <p:sldId id="292" r:id="rId16"/>
    <p:sldId id="281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272" r:id="rId35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5" autoAdjust="0"/>
    <p:restoredTop sz="94660"/>
  </p:normalViewPr>
  <p:slideViewPr>
    <p:cSldViewPr>
      <p:cViewPr varScale="1">
        <p:scale>
          <a:sx n="81" d="100"/>
          <a:sy n="81" d="100"/>
        </p:scale>
        <p:origin x="1430" y="53"/>
      </p:cViewPr>
      <p:guideLst>
        <p:guide orient="horz" pos="2160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6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6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37CCF-C6D9-477F-96A1-4CE0F8C1BD3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821812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43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027" y="1"/>
            <a:ext cx="43030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593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029" y="3271839"/>
            <a:ext cx="794258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1437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027" y="6456363"/>
            <a:ext cx="43030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3D21-B50E-4888-897F-40597CC1398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05016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895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040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8009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5910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5733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7</a:t>
            </a:fld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96858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8</a:t>
            </a:fld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025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905000"/>
            <a:ext cx="6400800" cy="1524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bg-BG" noProof="0" smtClean="0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bg-BG" noProof="0" smtClean="0"/>
              <a:t>Click to edit Master subtitle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DB793D2-785C-4A65-9B14-8E528D2A1F04}" type="datetimeFigureOut">
              <a:rPr lang="bg-BG" altLang="bg-BG"/>
              <a:pPr/>
              <a:t>26.9.2018 г.</a:t>
            </a:fld>
            <a:endParaRPr lang="en-US" altLang="bg-BG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86D4898-5681-4616-9C25-2AEBEF7782A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534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411E-F19F-47FE-8373-82D56B76EB7A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C89D1-606B-4760-B223-FDE3A827FF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381000"/>
            <a:ext cx="17145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381000"/>
            <a:ext cx="49911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81C86-4B9F-4737-A6A5-3B51EC2B2484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47CB6-4A32-4F29-B7B1-F6DE5B26F5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6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EBC1CD69-D281-4970-9DE5-A2F37B0D252B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32953AEC-55D5-4C80-8311-32A6A7793F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7FCD5-8A56-4613-9100-041ED362C9C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5940B-B5EC-4B7E-AE0E-2ADD9E12752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0199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F3901-4AAF-46C3-B3FE-DB4BB711221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AEAA6-6DF4-4933-98C7-141749F6178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11420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0C13-2652-4A0C-B946-24BE24DC88B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E717-DAE1-42DB-B0D2-5296C98AA05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09355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38F1B-AE26-493D-B68E-73F4D642453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8D00A-2CDC-42BC-B409-6C41FCC9B34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64187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E6605-BB18-46A7-8065-7098C346441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5EEBA-E06C-431F-BF52-3751E12191F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81897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E4C27-7CD2-456B-B5BC-EABAD0012FD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A6BAF-50CD-4FAF-9D79-AAD2A051221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16761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AB14-60DE-4257-A0F7-EEAE4FF3507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01C1F-0EE4-4457-B891-7CA71160CE8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8069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95B4F-4651-48D6-B9F5-0A5D933C9548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D520-239E-4B7B-AE83-364698B2E0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2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D77A-9FD8-4599-8327-BA85439A9DB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5D923-797A-41CB-9D96-A03B366FFCF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870529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0552C-56D3-4D6B-813D-B220B5492A4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E7069-7E3E-4CBE-921C-C83E3603FF4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90599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1EBF0-D10F-428B-BBCA-B2A02C1BDFD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5454D-6F89-4190-B04D-7170FEA5742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63018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089E1-3E36-417E-B868-A8439F40CB3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E9507-6FDE-4407-94ED-2C641A8B4EA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2624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8D29F-8762-44ED-97AE-B7D0B560F1F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17646-9E3C-4FA3-BCEE-825541D568A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98818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0C997-700A-44E9-9026-6C7E0C77BFD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00DAA-39CA-4444-96F5-183BDA2029C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33947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64C1D-5671-4ABE-9CE5-54193F5C22F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8A80C-45B1-48A5-9B40-1BB0B196B95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69520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2F474-A91C-4127-A293-BE4D2368BDB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1F6D8-63AD-4DF8-ACCC-729A494CAB9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65591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DE22F-4FF4-48B8-8A61-798F7DCF394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45662-A7C2-40E6-9C30-DA4764A0F8E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03833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3195C-18B5-4CFF-AE9F-1A163EFB463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EA350-B296-40F7-8721-8701A991852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45715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BA9313-DC5F-42E0-8467-D88291150897}" type="datetimeFigureOut">
              <a:rPr lang="bg-BG" altLang="bg-BG"/>
              <a:pPr/>
              <a:t>26.9.2018 г.</a:t>
            </a:fld>
            <a:endParaRPr lang="en-US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9BBF9-8DB7-4E3C-A589-93607EC9965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1177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359B-DE3C-4244-AD44-39C178EF84D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17688-A215-43BF-9FE1-AF5EF3E101E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45460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5CF0D-151A-41CB-8123-56C11E1B27F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70539-4E5D-4AC8-B08A-FCD2F1FA3BD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02941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95A72-BFA8-4443-B120-A57400241F5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6EDA1-D463-4212-980A-859D523ABE4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42265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9F61B-C516-4379-A3E4-501D7FC33DB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53499-D297-4E7C-9B65-5E133C7F30A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075451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AC437-F625-4E31-BE39-2E1329C804A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96502-57AD-4D6D-9A02-9B5CC3CCEA8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562592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6C65-6B7B-499A-AA0D-1B0BFE56EDC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4047B-3107-40D1-A30B-BBD7AE3B0C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16638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DC837-0C21-45C1-A9AE-90F7D48DD08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C75F4-1E54-471C-8F21-379A65DC5B0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8791325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E70A5-0AA4-473E-990F-6219C28645E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74264-4335-43D6-A0C0-DB2F5B72133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261555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7B1E-1C54-456D-994E-1BE53E05088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5FB78-0DA4-4946-8C4A-9087173226B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771672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A233C-A5BA-4C39-B290-793A1815149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64872-85EC-451B-A92D-98D9B2E3398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1220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3528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3528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80AEF-BD6A-481B-8447-0C63DE4AE3C5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43D15-F067-4776-BEC0-4F4BC7679A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6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6B2F5-B7AD-47BA-A0D3-980F2FA26DB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E5793-4880-40BE-B1C1-6607DCC453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792209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9DDB-CC48-4C26-9EAC-34ABA393416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B32BE-877A-4B25-989B-2BA16F713D9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698765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5A244-354F-4F97-893A-0441571839E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3F951-C2CD-441E-ABCD-B29970A0CFD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357013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F2E4F-1714-4E55-8AFD-A59C4C860E0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5EBC3-CA38-4C18-8554-4CE56F51A71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992108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7DFBE-9029-4527-BDF1-BEE5BE14B7C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6CCCC-5819-45AE-93E0-47BC3A05D3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826155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D8F3-D8F0-43DE-8BC9-11A7C74350C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C4FC0-7C6D-48FB-ABBC-7F92F86087A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932840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A02D-2036-43BA-A7F1-AC5FC571D12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289A9-C9A8-4F79-AFFA-2F5CB7B6992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519491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658B1-8585-41A6-A506-6188833EB33D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F30B5-01B7-4592-88CB-3433954E34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01141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C8E8C-6AF2-49B7-AF83-2BA3A652BCFF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CBFFE-90C4-4F92-BE8B-F800C16C478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889491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62A5-37D9-46BC-B191-4A71C64B172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CBFC6-50D8-49DE-8090-BAF60FADB20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9207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EB079-CA0C-4B96-A2AE-916A584BB8DD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61D84-EEA7-416B-B629-C5A5C9C42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1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30AE4-0DF8-4852-A60A-BFBB4C86060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84A89-4844-4B04-9E84-A5FCDD0756D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434167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74D5B-5D6F-46C0-93BB-D18002061FDB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955E2-81DF-4BFC-99E8-211778F6A82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9754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0887A-DB81-4307-B410-F01E56A708A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09130-2A3D-4BD3-A7D7-28995C02330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266881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1D4C5-7ECA-4184-A65C-2648C0D20A4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6F3AB-5943-45A1-9797-FE9010CE758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402948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14F1A-64E8-4C77-A94E-ECFA8B33D90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AB696-0304-4B1C-8C66-460F5D24781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892341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57B6A-BFFD-4D0B-8702-B864AA7DE24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0561A-821F-47B3-B923-4FF36E216A8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679047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12FBD-A39C-452E-86DC-D37B2D0A50E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48629-B6C7-4FDF-BC95-34988C78A19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868706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31EE-0F9F-453F-A8BC-EC5F9D3054C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5C7AC-7A68-413A-97E8-2A374705C9C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78336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6B18-2CAB-4F09-942D-BB2FAA2D5DF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7291A-471C-445C-B272-3D1DEFF13B0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703254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4898A-CB47-4355-9825-8976AF58DEB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86B375-1C68-4B8B-ABF4-839CC726155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2075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7F0BD-7AF0-410E-807A-D3E1E39D3566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867EF-ECED-4207-9449-9709BA861F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8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D3D11-45F1-4A68-9B27-AD1336F08A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DEC58-BEE5-445F-80F7-2D50B91246C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412377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BBA3F-DFD1-4842-AE20-CE6D69CEC52B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96301-43F8-4BAB-8A1D-0CE65D019DB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349248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D48C-37B5-4E6A-AA63-656083B4293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98342-E9AD-4A7D-B7A8-486904B420A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586238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66562-A434-475E-AF9F-06A1B9EA8C3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C5CE-8F12-4240-9905-B6E8E689F73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302713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7CF1B-F2B3-48E4-9F53-B207BAFFA27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9C6EA-FF49-4534-972D-054A81BB362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80086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02361-1502-4F08-B304-C26A30E93D6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91383-B9AD-4CD7-A152-FA22D6CE62D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98953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60479-E561-4F3E-B51D-7946DCC042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4E7CC-64A6-4627-89CD-E8204E790BE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050053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024F9-0B5F-44BA-9AA0-7AFA6502978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BD74A-5C9A-42CF-AD79-7533DFB690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174345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D9713-A811-4EEA-A4AF-B6A4A65849D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72408-7740-4A77-9CB1-58C0B29BDE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143809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1EE2D-DE49-40F9-BAFA-60C574DE9CA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CE804-BE45-4A60-99D4-03638A0A78E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5082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B3113-87F2-4C32-80C0-B4FA7C2AB658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35FD3-E5E2-4B1C-A0C1-F088083798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0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DC09-E69C-4AE1-AE39-CA5F897489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DEC36-9553-4E02-A82B-0C09E9E6FE2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695567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341DC-7A24-48C7-99A9-D299BE66F37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847E8-B946-488C-9321-F7E999C1585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122406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76213-C1AC-487D-AC2F-70CB4F71DE9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A7F3F-024D-4D77-AF79-209780DB89F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123957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767C4-5BB6-4F28-8B9A-858958DA201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BC54E9-F4E1-485C-81EF-6FABEEDD67A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3657868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0A8D-F2D3-481E-BC29-DDA4CD0D993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26333-0972-40F6-A884-52048255332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1754650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C415-B98D-4581-A62D-0F656C6BEFC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3735C-450C-4DC5-9000-927CEE06AE3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10728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BEEF4-DCDD-494A-BCEF-477A5FEEE5D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19F37-F0D9-4092-9EC7-5CC1BB1A86C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129925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B0234-2288-4F19-AC4F-1B56514D395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46FCE-BC43-4170-A0B3-FBCA6ADF44D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04179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F2542-B2D3-4430-96FA-FBF546607EDF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18F6D-11B0-466E-87F2-1F45150AF8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16569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ADB53-4B31-4428-A059-9E6F6EC445E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04C3F-46C1-4627-BC32-99C03074F05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20029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9960F-F5D2-44DB-A58C-EB2574C5EEC2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25C8B-5412-4865-BFA0-397126B91D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8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E03B9-7A88-413A-95B0-C2153F1B484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C49D9-FE52-413E-8772-B96652522DB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99000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F886C-F054-4573-BD49-00E2E16F6BD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C74A2-51A8-4655-9A0C-367494711AA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522938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BAF9-893F-47D9-8BE3-96E76C198B1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49073-EDEF-4044-8117-A96890A6F98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119700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81340-B2FB-4609-91C0-B40A056933A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2F5A6-7F06-4885-BC0F-FC0B568AF23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402517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46CC6-8788-49EF-AF17-59447B478FF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B3B87-11B2-4D3F-ADB6-32DF3155D92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777895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45CDA-F81C-4E68-9B2A-E01CB460B3D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74C52-489E-47E3-B43E-D7A20D09A33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769389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E23E-9067-4C14-AABA-4A060893B7A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E5666-6377-4CC0-91BA-43D535A9276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6314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21E2-7A83-401C-83E7-29361029B78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46A8B-919C-4C70-8034-7E787674F0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709899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BC27E-0CF4-4FE7-9DAE-26FF638E4D0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C77E9-5FC9-44F3-B1ED-809C36CCA9C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023858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65B94-0E3C-442D-A1F7-451A68408E5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ED8F3-530D-4D3D-822E-EA290B08698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993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86079-78BC-469F-A235-4877B5C1FFDC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0D1BC-5631-4990-B02B-4C71124D0F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381000"/>
            <a:ext cx="685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6858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0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3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74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5849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38990A4-0745-40B0-97E3-2B72CFB516A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5BDADC7D-FBA7-4480-9573-DCDF169A9F2F}" type="slidenum">
              <a:rPr lang="en-US" altLang="bg-BG"/>
              <a:pPr/>
              <a:t>‹#›</a:t>
            </a:fld>
            <a:endParaRPr lang="en-US" altLang="bg-BG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1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878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6" name="Date Placeholder 6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127A56E-8D21-46F8-A883-C52457E1170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1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351ADFB0-1B9D-45C9-9AA6-4435BDA7F29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3534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7897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14E7DA7-5F78-4EF8-B006-627392D7546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1E8FA6C5-922D-4C46-A3FD-8108833B686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8805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8915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6BDBA72-455A-495C-8104-D263C511A04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985ACF2A-5CF8-4330-9236-712DF91E501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4813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9941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56C2613-7317-47FD-B1C1-C150FF5250F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93C21658-BDB8-4BAE-BD1C-9DA60916A7C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611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6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022A6D8-FBC4-4E68-9D44-BFF9EB75BA4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2F459FF9-9B56-47B4-A5C7-BF8683B8874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95526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14" name="Flowchart: Process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Flowchart: Process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199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36900CA-E717-475E-9D74-A0A2B911D2D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450410F5-4F81-4F64-AC21-506C7DFEF01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028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mis2020.government.bg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880" y="2209800"/>
            <a:ext cx="8610600" cy="2971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g-BG" i="1" dirty="0" smtClean="0">
                <a:latin typeface="Bookman Old Style" pitchFamily="18" charset="0"/>
              </a:rPr>
              <a:t>ОЦЕНКА</a:t>
            </a:r>
            <a:br>
              <a:rPr lang="bg-BG" i="1" dirty="0" smtClean="0"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>НА ПРОЕКТНИ ПРЕДЛОЖЕНИЯ КЪМ </a:t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>СТРАТЕГИЯТА ЗА ВОМР ЧРЕЗ ИСУН 2020</a:t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endParaRPr lang="bg-BG" sz="27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Оценител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671" y="2323226"/>
            <a:ext cx="7199784" cy="404987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076056" y="2852936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760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Оценител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760" y="2323226"/>
            <a:ext cx="7010400" cy="39433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80992" y="2814008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5593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Оценител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800" y="2334985"/>
            <a:ext cx="7010400" cy="3943350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2987824" y="5805264"/>
            <a:ext cx="144016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0251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Оценител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342" y="2185868"/>
            <a:ext cx="7628345" cy="429094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22639" y="3334208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9185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Оценител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975" y="2302556"/>
            <a:ext cx="7420050" cy="41737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0" y="3861048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3306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Оценител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893" y="2302556"/>
            <a:ext cx="7385951" cy="415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655" y="2302556"/>
            <a:ext cx="7487816" cy="4211897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2195736" y="3926152"/>
            <a:ext cx="216024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Rectangle 11"/>
          <p:cNvSpPr/>
          <p:nvPr/>
        </p:nvSpPr>
        <p:spPr>
          <a:xfrm>
            <a:off x="4647069" y="2852936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879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417" y="2302556"/>
            <a:ext cx="7424271" cy="417615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80992" y="2762200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82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0432" y="2591438"/>
            <a:ext cx="6909921" cy="388683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88024" y="3059340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304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940" y="2568558"/>
            <a:ext cx="7199784" cy="404987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0" y="3028202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7728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887211" y="2219801"/>
            <a:ext cx="6893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000" dirty="0" smtClean="0">
                <a:latin typeface="Bookman Old Style" panose="02050604050505020204" pitchFamily="18" charset="0"/>
              </a:rPr>
              <a:t>Оценка чрез </a:t>
            </a:r>
            <a:r>
              <a:rPr lang="bg-BG" sz="2000" dirty="0">
                <a:latin typeface="Bookman Old Style" panose="02050604050505020204" pitchFamily="18" charset="0"/>
              </a:rPr>
              <a:t>системата ИСУН 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/ </a:t>
            </a:r>
            <a:r>
              <a:rPr lang="ru-RU" sz="2000" dirty="0">
                <a:latin typeface="Bookman Old Style" panose="02050604050505020204" pitchFamily="18" charset="0"/>
              </a:rPr>
              <a:t>ИНФОРМАЦИОННА СИСТЕМА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ЗА УПРАВЛЕНИЕ И НАБЛЮДЕНИЕ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СРЕДСТВАТА ОТ ЕС В БЪЛГАРИЯ 2020/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</a:t>
            </a:r>
            <a:r>
              <a:rPr lang="en-US" sz="2000" dirty="0">
                <a:latin typeface="Bookman Old Style" panose="02050604050505020204" pitchFamily="18" charset="0"/>
                <a:hlinkClick r:id="rId8"/>
              </a:rPr>
              <a:t>https</a:t>
            </a:r>
            <a:r>
              <a:rPr lang="en-US" sz="2000" dirty="0" smtClean="0">
                <a:latin typeface="Bookman Old Style" panose="02050604050505020204" pitchFamily="18" charset="0"/>
                <a:hlinkClick r:id="rId8"/>
              </a:rPr>
              <a:t>://umis2020.government.bg/</a:t>
            </a:r>
            <a:endParaRPr lang="bg-BG" sz="2000" dirty="0" smtClean="0">
              <a:latin typeface="Bookman Old Style" panose="02050604050505020204" pitchFamily="18" charset="0"/>
            </a:endParaRPr>
          </a:p>
          <a:p>
            <a:pPr algn="ctr"/>
            <a:r>
              <a:rPr lang="bg-BG" sz="2000" dirty="0" smtClean="0">
                <a:latin typeface="Bookman Old Style" panose="02050604050505020204" pitchFamily="18" charset="0"/>
              </a:rPr>
              <a:t>Достъп от </a:t>
            </a:r>
            <a:r>
              <a:rPr lang="bg-BG" sz="2000" dirty="0" smtClean="0">
                <a:latin typeface="Bookman Old Style" panose="02050604050505020204" pitchFamily="18" charset="0"/>
              </a:rPr>
              <a:t>компютрите на членовете </a:t>
            </a:r>
            <a:r>
              <a:rPr lang="bg-BG" sz="2000" smtClean="0">
                <a:latin typeface="Bookman Old Style" panose="02050604050505020204" pitchFamily="18" charset="0"/>
              </a:rPr>
              <a:t>на комисията </a:t>
            </a:r>
            <a:endParaRPr lang="bg-BG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7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152" y="2212244"/>
            <a:ext cx="7991872" cy="449542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80992" y="2780928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1760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561" y="2302556"/>
            <a:ext cx="7344877" cy="413149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88024" y="2762200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9503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232" y="2230745"/>
            <a:ext cx="8063880" cy="453593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46671" y="2780928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9633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325195" y="1842912"/>
            <a:ext cx="4189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Председател/Секретар/Оценител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176" y="2302556"/>
            <a:ext cx="7991872" cy="449542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08029" y="2852936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868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4704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Председател/Секретар/Оценител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222" y="2297580"/>
            <a:ext cx="7632848" cy="429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5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135712" y="175260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Председател/Секретар/Оценител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615" y="2292604"/>
            <a:ext cx="8207896" cy="461694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60032" y="2852936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416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135712" y="175260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Председател/Секретар/Оценител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232" y="2209800"/>
            <a:ext cx="7847856" cy="441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621120" y="3429000"/>
            <a:ext cx="6048672" cy="10464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БЛАГОДАРЯ ЗА ВАШЕТО ВНИМАНИЕ!</a:t>
            </a:r>
          </a:p>
          <a:p>
            <a:pPr algn="ctr"/>
            <a:endParaRPr lang="ru-RU" sz="1400" b="1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95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899592" y="213633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/>
            <a:r>
              <a:rPr lang="bg-BG" dirty="0" smtClean="0"/>
              <a:t>1.Комисията се назначава </a:t>
            </a:r>
            <a:r>
              <a:rPr lang="bg-BG" dirty="0"/>
              <a:t>се със заповед на Председателя на КУО до 3 дни от изтичане на крайния срок за подаване на ПП</a:t>
            </a:r>
          </a:p>
          <a:p>
            <a:pPr marL="45720"/>
            <a:r>
              <a:rPr lang="bg-BG" dirty="0" smtClean="0"/>
              <a:t>2.В заповедта се определят </a:t>
            </a:r>
            <a:r>
              <a:rPr lang="bg-BG" dirty="0"/>
              <a:t>се правата за достъп до ИСУН. Изпраща се до ЦКЗ заедно със заявките за профили до ИСУН </a:t>
            </a:r>
          </a:p>
        </p:txBody>
      </p:sp>
      <p:sp>
        <p:nvSpPr>
          <p:cNvPr id="3" name="Rectangle 2"/>
          <p:cNvSpPr/>
          <p:nvPr/>
        </p:nvSpPr>
        <p:spPr>
          <a:xfrm>
            <a:off x="810856" y="3573016"/>
            <a:ext cx="7865600" cy="3020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e-BY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А П О В Е Д</a:t>
            </a:r>
            <a:endParaRPr lang="bg-BG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e-BY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bg-BG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………………..</a:t>
            </a:r>
            <a:endParaRPr lang="bg-BG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g-BG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Председателя на Колективния Управителен орган /УС/ на</a:t>
            </a:r>
            <a:endParaRPr lang="bg-BG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g-BG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МИГ …………………….</a:t>
            </a:r>
            <a:endParaRPr lang="bg-BG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sz="1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bg-BG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bg-BG" sz="1400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Относно:…………………………………………………………………………..</a:t>
            </a:r>
            <a:endParaRPr lang="bg-BG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bg-BG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bg-BG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64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51520" y="1970428"/>
            <a:ext cx="9505056" cy="4932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g-BG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 А З Н А Ч А В А М: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romanUcPeriod"/>
            </a:pPr>
            <a:r>
              <a:rPr lang="bg-BG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Комисия за подбор на проектни предложения </a:t>
            </a:r>
            <a:r>
              <a:rPr lang="en-US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КППП</a:t>
            </a:r>
            <a:r>
              <a:rPr lang="en-US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bg-BG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Процедура 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romanUcPeriod"/>
            </a:pPr>
            <a:r>
              <a:rPr lang="bg-BG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 на </a:t>
            </a:r>
            <a:r>
              <a:rPr lang="bg-BG" sz="1200" b="1" cap="all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комисияТА</a:t>
            </a:r>
            <a:r>
              <a:rPr lang="bg-BG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както следва: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РЕЗЕРВНИ ЧЛЕНОВЕ НА КППП: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bg-BG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r>
              <a:rPr lang="bg-BG" sz="12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на членовете на Комисията за подбор на проектни предложения</a:t>
            </a:r>
            <a:r>
              <a:rPr lang="bg-BG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т.ч.:</a:t>
            </a:r>
            <a:endParaRPr lang="bg-BG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g-BG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Председател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g-BG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Секретар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g-BG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Оценители 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990725" algn="l"/>
              </a:tabLst>
            </a:pPr>
            <a:r>
              <a:rPr lang="bg-BG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Резервни членове на КППП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romanUcPeriod"/>
              <a:tabLst>
                <a:tab pos="1990725" algn="l"/>
              </a:tabLst>
            </a:pPr>
            <a:r>
              <a:rPr lang="bg-BG" sz="12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в оценителната сесия по процедурата: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r>
              <a:rPr lang="bg-BG" sz="12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Срокове за изпълнение на заповедта</a:t>
            </a:r>
            <a:r>
              <a:rPr lang="bg-BG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g-BG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r>
              <a:rPr lang="bg-BG" sz="12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на възнагражденията на участниците в комисията:</a:t>
            </a:r>
            <a:endParaRPr lang="bg-BG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r>
              <a:rPr lang="bg-BG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Заповедта с така сформираната комисия по т. 1  да се публикува на следните интернет адреси: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  <a:tabLst>
                <a:tab pos="90170" algn="l"/>
              </a:tabLst>
            </a:pPr>
            <a:r>
              <a:rPr lang="bg-BG" sz="1200" b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</a:t>
            </a:r>
            <a:r>
              <a:rPr lang="bg-BG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изпълнението на заповедта възлагам 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  <a:tabLst>
                <a:tab pos="90170" algn="l"/>
              </a:tabLst>
            </a:pPr>
            <a:r>
              <a:rPr lang="bg-BG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Настоящата заповед да се сведе до знанието на всички заинтересовани лица за сведение и изпълнение.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  <a:r>
              <a:rPr lang="ru-RU" sz="1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g-BG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Искане за създаване на потребителски профил в ИСУН 2020 </a:t>
            </a:r>
            <a:endParaRPr lang="bg-BG" sz="1200" dirty="0"/>
          </a:p>
        </p:txBody>
      </p:sp>
    </p:spTree>
    <p:extLst>
      <p:ext uri="{BB962C8B-B14F-4D97-AF65-F5344CB8AC3E}">
        <p14:creationId xmlns:p14="http://schemas.microsoft.com/office/powerpoint/2010/main" val="155976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047" y="1983004"/>
            <a:ext cx="7056784" cy="39694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0" y="2492896"/>
            <a:ext cx="1398240" cy="1440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2218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068" y="1906106"/>
            <a:ext cx="7919864" cy="445492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34000" y="2492896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637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027578"/>
            <a:ext cx="7772400" cy="43719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11120" y="2599078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674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928" y="2080888"/>
            <a:ext cx="7728511" cy="434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5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8429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Оценител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173" y="2237391"/>
            <a:ext cx="7141654" cy="4017181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>
            <a:off x="1907704" y="4077072"/>
            <a:ext cx="288032" cy="62317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5148064" y="2724479"/>
            <a:ext cx="1542256" cy="1781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3427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5">
  <a:themeElements>
    <a:clrScheme name="globalpr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lobalpr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globalpr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prn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5" id="{42B444B6-D727-4277-8E6A-25C96158618E}" vid="{25182A07-F39D-4A6E-AE4B-D605B1CB8E2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olstice">
  <a:themeElements>
    <a:clrScheme name="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olstice">
  <a:themeElements>
    <a:clrScheme name="1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1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Solstice">
  <a:themeElements>
    <a:clrScheme name="2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2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Solstice">
  <a:themeElements>
    <a:clrScheme name="3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3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Solstice">
  <a:themeElements>
    <a:clrScheme name="4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4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4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Solstice">
  <a:themeElements>
    <a:clrScheme name="5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5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Solstice">
  <a:themeElements>
    <a:clrScheme name="6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6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6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Theme5</Template>
  <TotalTime>3343</TotalTime>
  <Words>717</Words>
  <Application>Microsoft Office PowerPoint</Application>
  <PresentationFormat>On-screen Show (4:3)</PresentationFormat>
  <Paragraphs>118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Arial</vt:lpstr>
      <vt:lpstr>Bookman Old Style</vt:lpstr>
      <vt:lpstr>Calibri</vt:lpstr>
      <vt:lpstr>Cambria</vt:lpstr>
      <vt:lpstr>Times New Roman</vt:lpstr>
      <vt:lpstr>Verdana</vt:lpstr>
      <vt:lpstr>Wingdings 2</vt:lpstr>
      <vt:lpstr>Theme5</vt:lpstr>
      <vt:lpstr>Solstice</vt:lpstr>
      <vt:lpstr>1_Solstice</vt:lpstr>
      <vt:lpstr>2_Solstice</vt:lpstr>
      <vt:lpstr>3_Solstice</vt:lpstr>
      <vt:lpstr>4_Solstice</vt:lpstr>
      <vt:lpstr>5_Solstice</vt:lpstr>
      <vt:lpstr>6_Solstice</vt:lpstr>
      <vt:lpstr>ОЦЕНКА НА ПРОЕКТНИ ПРЕДЛОЖЕНИЯ КЪМ  СТРАТЕГИЯТА ЗА ВОМР ЧРЕЗ ИСУН 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Прилагане на подмярка 19.1.  “Помощ за подготвителни дейности”  от Програмата за развитие на селските райони 2014 – 2020 година     Семинар за обучение на екипа, 29 – 30 юни 2015 година, Хотел “Троян плаза”, гр. Троян</dc:title>
  <dc:creator>Iskrena</dc:creator>
  <cp:lastModifiedBy>Петрина Дамянова</cp:lastModifiedBy>
  <cp:revision>224</cp:revision>
  <cp:lastPrinted>2017-11-17T07:28:04Z</cp:lastPrinted>
  <dcterms:created xsi:type="dcterms:W3CDTF">2006-08-16T00:00:00Z</dcterms:created>
  <dcterms:modified xsi:type="dcterms:W3CDTF">2018-09-26T07:04:25Z</dcterms:modified>
</cp:coreProperties>
</file>