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4">
  <p:sldMasterIdLst>
    <p:sldMasterId id="2147483826" r:id="rId1"/>
  </p:sldMasterIdLst>
  <p:notesMasterIdLst>
    <p:notesMasterId r:id="rId25"/>
  </p:notesMasterIdLst>
  <p:sldIdLst>
    <p:sldId id="256" r:id="rId2"/>
    <p:sldId id="261" r:id="rId3"/>
    <p:sldId id="281" r:id="rId4"/>
    <p:sldId id="304" r:id="rId5"/>
    <p:sldId id="303" r:id="rId6"/>
    <p:sldId id="286" r:id="rId7"/>
    <p:sldId id="287" r:id="rId8"/>
    <p:sldId id="283" r:id="rId9"/>
    <p:sldId id="306" r:id="rId10"/>
    <p:sldId id="292" r:id="rId11"/>
    <p:sldId id="307" r:id="rId12"/>
    <p:sldId id="293" r:id="rId13"/>
    <p:sldId id="294" r:id="rId14"/>
    <p:sldId id="295" r:id="rId15"/>
    <p:sldId id="297" r:id="rId16"/>
    <p:sldId id="298" r:id="rId17"/>
    <p:sldId id="299" r:id="rId18"/>
    <p:sldId id="300" r:id="rId19"/>
    <p:sldId id="290" r:id="rId20"/>
    <p:sldId id="301" r:id="rId21"/>
    <p:sldId id="302" r:id="rId22"/>
    <p:sldId id="305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2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DBFC1-7FD9-4276-BF0F-2127ECD3B4B7}" type="datetimeFigureOut">
              <a:rPr lang="bg-BG" smtClean="0"/>
              <a:t>23.10.2018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C165D-C32B-491C-B3B5-6B753A4F8B0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27163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784A-3F4E-4FE6-84A9-42B217D161ED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37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A68F5-DD09-412A-9CB4-1E69AFAA5D2B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84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949D3-B90A-4429-BDEC-3E26F543749E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90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8929-0F65-4E2C-8036-1C1271F8A1E3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37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E64-D228-4C31-BFBB-A852CFC80C1E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485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FB5B-4EEF-4088-BB33-D2DEC9B8D52F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75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141B-C959-44CD-B9B9-566639A1355B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87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0BB4-5468-4185-8E76-68A7158A961F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4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3009-F55E-4715-B82B-B42EFAB29A14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3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F8523-B478-4C86-BF1C-47FB022613FF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6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8348-4D31-4B30-BC50-3D01F2C66DEA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7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6FB0-6B1E-42DB-B342-5B1B6D8FA9B6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64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686BB-E31C-4308-B01B-D46EA8405F39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22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98A5-E9F3-4B77-A3BD-5D2EE26786A8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65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C061-0934-4CC7-84AF-DCE93C2846E1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8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Редактиране на стиловете на текста в образеца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F6F3-D889-4A5D-877E-897FB9FDBEBA}" type="datetime1">
              <a:rPr lang="en-US" smtClean="0"/>
              <a:t>10/23/2018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32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2CB31-752A-476F-B6D4-BAD1E2FFF5C2}" type="datetime1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39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glom.org/" TargetMode="External"/><Relationship Id="rId2" Type="http://schemas.openxmlformats.org/officeDocument/2006/relationships/hyperlink" Target="https://eumis2020.government.b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mis2020.government.bg/bg/s/Procedure/Acti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ED712E3-F898-4D58-A214-3F0AACCB1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1164" y="1623492"/>
            <a:ext cx="7766936" cy="268413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br>
              <a:rPr lang="ru-RU" sz="2800" b="1" dirty="0">
                <a:latin typeface="Arial Black" panose="020B0A04020102020204" pitchFamily="34" charset="0"/>
              </a:rPr>
            </a:br>
            <a:r>
              <a:rPr lang="ru-RU" sz="28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Информационна</a:t>
            </a:r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среща</a:t>
            </a:r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b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по </a:t>
            </a:r>
            <a:b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Процедура за подбор на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проектни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предложения</a:t>
            </a: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 два 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крайни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срока</a:t>
            </a: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№ BG16RFOP002-2.028</a:t>
            </a: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МИГ ЛОМ “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Подобряване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на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капацитета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за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растеж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на МСП</a:t>
            </a: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територията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на МИГ- ЛОМ“</a:t>
            </a: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b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endParaRPr lang="bg-BG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одзаглавие 5">
            <a:extLst>
              <a:ext uri="{FF2B5EF4-FFF2-40B4-BE49-F238E27FC236}">
                <a16:creationId xmlns:a16="http://schemas.microsoft.com/office/drawing/2014/main" id="{3D878AB1-CD0A-4BC2-9815-8D2D8565B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3584" y="4258097"/>
            <a:ext cx="8345071" cy="188603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В </a:t>
            </a:r>
            <a:r>
              <a:rPr lang="ru-RU" dirty="0" err="1">
                <a:solidFill>
                  <a:srgbClr val="0070C0"/>
                </a:solidFill>
              </a:rPr>
              <a:t>изпълнение</a:t>
            </a:r>
            <a:r>
              <a:rPr lang="ru-RU" dirty="0">
                <a:solidFill>
                  <a:srgbClr val="0070C0"/>
                </a:solidFill>
              </a:rPr>
              <a:t> на </a:t>
            </a:r>
            <a:r>
              <a:rPr lang="ru-RU" dirty="0" err="1">
                <a:solidFill>
                  <a:srgbClr val="0070C0"/>
                </a:solidFill>
              </a:rPr>
              <a:t>Споразумение</a:t>
            </a:r>
            <a:r>
              <a:rPr lang="ru-RU" dirty="0">
                <a:solidFill>
                  <a:srgbClr val="0070C0"/>
                </a:solidFill>
              </a:rPr>
              <a:t> за </a:t>
            </a:r>
            <a:r>
              <a:rPr lang="ru-RU" dirty="0" err="1">
                <a:solidFill>
                  <a:srgbClr val="0070C0"/>
                </a:solidFill>
              </a:rPr>
              <a:t>изпълнение</a:t>
            </a:r>
            <a:r>
              <a:rPr lang="ru-RU" dirty="0">
                <a:solidFill>
                  <a:srgbClr val="0070C0"/>
                </a:solidFill>
              </a:rPr>
              <a:t> на Стратегия за ВОМР №РД 50-40/24.04.2018 г. по </a:t>
            </a:r>
            <a:r>
              <a:rPr lang="ru-RU" dirty="0" err="1">
                <a:solidFill>
                  <a:srgbClr val="0070C0"/>
                </a:solidFill>
              </a:rPr>
              <a:t>подмярка</a:t>
            </a:r>
            <a:r>
              <a:rPr lang="ru-RU" dirty="0">
                <a:solidFill>
                  <a:srgbClr val="0070C0"/>
                </a:solidFill>
              </a:rPr>
              <a:t> 19.2 от ПРСР за периода 2014-2020 г.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ОП: „ИНОВАЦИИ И КОНКУРЕНТОСПОСОБНОСТ 2014-2020” в  </a:t>
            </a:r>
            <a:r>
              <a:rPr lang="ru-RU" b="1" dirty="0" err="1">
                <a:solidFill>
                  <a:srgbClr val="0070C0"/>
                </a:solidFill>
              </a:rPr>
              <a:t>изпълнение</a:t>
            </a:r>
            <a:r>
              <a:rPr lang="ru-RU" b="1" dirty="0">
                <a:solidFill>
                  <a:srgbClr val="0070C0"/>
                </a:solidFill>
              </a:rPr>
              <a:t>  на подхода ВОДЕНО ОТ ОБЩНОСТИТЕ МЕСТНО РАЗВИТИЕ</a:t>
            </a:r>
            <a:endParaRPr lang="bg-BG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bilyana\Desktop\2.png">
            <a:extLst>
              <a:ext uri="{FF2B5EF4-FFF2-40B4-BE49-F238E27FC236}">
                <a16:creationId xmlns:a16="http://schemas.microsoft.com/office/drawing/2014/main" id="{BE61166B-D385-42C7-972B-DB98B4374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3" y="713864"/>
            <a:ext cx="6048672" cy="53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218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707D427-75D0-44CB-B36B-E2D6C55B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659467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</a:rPr>
              <a:t>Разходи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(ДМА)</a:t>
            </a:r>
            <a:endParaRPr lang="bg-BG" sz="3200" b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41234DB-F199-4242-A4DB-B174BF5D7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  </a:t>
            </a:r>
            <a:r>
              <a:rPr lang="ru-RU" sz="2400" b="1" dirty="0" err="1">
                <a:solidFill>
                  <a:srgbClr val="002060"/>
                </a:solidFill>
              </a:rPr>
              <a:t>Разходи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, в т.ч.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машини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съоръжения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оборудване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необходими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изпълнение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дейност</a:t>
            </a:r>
            <a:r>
              <a:rPr lang="ru-RU" sz="2400" b="1" dirty="0">
                <a:solidFill>
                  <a:srgbClr val="002060"/>
                </a:solidFill>
              </a:rPr>
              <a:t> „</a:t>
            </a:r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общи </a:t>
            </a:r>
            <a:r>
              <a:rPr lang="ru-RU" sz="2400" b="1" dirty="0" err="1">
                <a:solidFill>
                  <a:srgbClr val="002060"/>
                </a:solidFill>
              </a:rPr>
              <a:t>производствени</a:t>
            </a:r>
            <a:r>
              <a:rPr lang="ru-RU" sz="2400" b="1" dirty="0">
                <a:solidFill>
                  <a:srgbClr val="002060"/>
                </a:solidFill>
              </a:rPr>
              <a:t> инвестиции за </a:t>
            </a:r>
            <a:r>
              <a:rPr lang="ru-RU" sz="24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производствения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капацитет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растеж</a:t>
            </a:r>
            <a:r>
              <a:rPr lang="ru-RU" sz="2400" b="1" dirty="0">
                <a:solidFill>
                  <a:srgbClr val="002060"/>
                </a:solidFill>
              </a:rPr>
              <a:t> чрез </a:t>
            </a:r>
            <a:r>
              <a:rPr lang="ru-RU" sz="2400" b="1" dirty="0" err="1">
                <a:solidFill>
                  <a:srgbClr val="002060"/>
                </a:solidFill>
              </a:rPr>
              <a:t>ефективното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ефикасно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използване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факторите</a:t>
            </a:r>
            <a:r>
              <a:rPr lang="ru-RU" sz="2400" b="1" dirty="0">
                <a:solidFill>
                  <a:srgbClr val="002060"/>
                </a:solidFill>
              </a:rPr>
              <a:t> на производство и чрез </a:t>
            </a:r>
            <a:r>
              <a:rPr lang="ru-RU" sz="2400" b="1" dirty="0" err="1">
                <a:solidFill>
                  <a:srgbClr val="002060"/>
                </a:solidFill>
              </a:rPr>
              <a:t>изграждането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възможности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възприемане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адаптиране</a:t>
            </a:r>
            <a:r>
              <a:rPr lang="ru-RU" sz="2400" b="1" dirty="0">
                <a:solidFill>
                  <a:srgbClr val="002060"/>
                </a:solidFill>
              </a:rPr>
              <a:t> на европейски и </a:t>
            </a:r>
            <a:r>
              <a:rPr lang="ru-RU" sz="2400" b="1" dirty="0" err="1">
                <a:solidFill>
                  <a:srgbClr val="002060"/>
                </a:solidFill>
              </a:rPr>
              <a:t>международни</a:t>
            </a:r>
            <a:r>
              <a:rPr lang="ru-RU" sz="2400" b="1" dirty="0">
                <a:solidFill>
                  <a:srgbClr val="002060"/>
                </a:solidFill>
              </a:rPr>
              <a:t> знания и технологии“</a:t>
            </a:r>
          </a:p>
          <a:p>
            <a:pPr marL="0" indent="0">
              <a:buNone/>
            </a:pP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80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4083D8-D784-4231-8020-0D2D44CE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002060"/>
                </a:solidFill>
              </a:rPr>
              <a:t>РАЗХОДИ ЗА ПРИДОБИВАНЕ НА ДМА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3205F5A-50AF-44D2-BD0D-DD2A435F4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Разходи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(ДМА), </a:t>
            </a:r>
            <a:r>
              <a:rPr lang="ru-RU" sz="2400" b="1" dirty="0" err="1">
                <a:solidFill>
                  <a:srgbClr val="002060"/>
                </a:solidFill>
              </a:rPr>
              <a:t>допринасящи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изпълнение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дейност</a:t>
            </a:r>
            <a:r>
              <a:rPr lang="ru-RU" sz="2400" b="1" dirty="0">
                <a:solidFill>
                  <a:srgbClr val="002060"/>
                </a:solidFill>
              </a:rPr>
              <a:t> „</a:t>
            </a:r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4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400" b="1" dirty="0" err="1">
                <a:solidFill>
                  <a:srgbClr val="002060"/>
                </a:solidFill>
              </a:rPr>
              <a:t>укрепване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капацитет</a:t>
            </a:r>
            <a:r>
              <a:rPr lang="ru-RU" sz="2400" b="1" dirty="0">
                <a:solidFill>
                  <a:srgbClr val="002060"/>
                </a:solidFill>
              </a:rPr>
              <a:t>“ (</a:t>
            </a:r>
            <a:r>
              <a:rPr lang="ru-RU" sz="2400" b="1" dirty="0" err="1">
                <a:solidFill>
                  <a:srgbClr val="002060"/>
                </a:solidFill>
              </a:rPr>
              <a:t>Разходите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(ДМА) и </a:t>
            </a:r>
            <a:r>
              <a:rPr lang="ru-RU" sz="24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софтуерни</a:t>
            </a:r>
            <a:r>
              <a:rPr lang="ru-RU" sz="2400" b="1" dirty="0">
                <a:solidFill>
                  <a:srgbClr val="002060"/>
                </a:solidFill>
              </a:rPr>
              <a:t> приложения, </a:t>
            </a:r>
            <a:r>
              <a:rPr lang="ru-RU" sz="2400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нематериални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(ДНА) </a:t>
            </a:r>
            <a:r>
              <a:rPr lang="ru-RU" sz="2400" b="1" u="sng" dirty="0">
                <a:solidFill>
                  <a:srgbClr val="002060"/>
                </a:solidFill>
              </a:rPr>
              <a:t>не </a:t>
            </a:r>
            <a:r>
              <a:rPr lang="ru-RU" sz="2400" b="1" u="sng" dirty="0" err="1">
                <a:solidFill>
                  <a:srgbClr val="002060"/>
                </a:solidFill>
              </a:rPr>
              <a:t>могат</a:t>
            </a:r>
            <a:r>
              <a:rPr lang="ru-RU" sz="2400" b="1" u="sng" dirty="0">
                <a:solidFill>
                  <a:srgbClr val="002060"/>
                </a:solidFill>
              </a:rPr>
              <a:t> да </a:t>
            </a:r>
            <a:r>
              <a:rPr lang="ru-RU" sz="2400" b="1" u="sng" dirty="0" err="1">
                <a:solidFill>
                  <a:srgbClr val="002060"/>
                </a:solidFill>
              </a:rPr>
              <a:t>надвишават</a:t>
            </a:r>
            <a:r>
              <a:rPr lang="ru-RU" sz="2400" b="1" u="sng" dirty="0">
                <a:solidFill>
                  <a:srgbClr val="002060"/>
                </a:solidFill>
              </a:rPr>
              <a:t> 150 000 </a:t>
            </a:r>
            <a:r>
              <a:rPr lang="ru-RU" sz="2400" b="1" u="sng" dirty="0" err="1">
                <a:solidFill>
                  <a:srgbClr val="002060"/>
                </a:solidFill>
              </a:rPr>
              <a:t>лв</a:t>
            </a:r>
            <a:r>
              <a:rPr lang="ru-RU" sz="2400" b="1" u="sng" dirty="0">
                <a:solidFill>
                  <a:srgbClr val="002060"/>
                </a:solidFill>
              </a:rPr>
              <a:t>. по </a:t>
            </a:r>
            <a:r>
              <a:rPr lang="ru-RU" sz="2400" b="1" u="sng" dirty="0" err="1">
                <a:solidFill>
                  <a:srgbClr val="002060"/>
                </a:solidFill>
              </a:rPr>
              <a:t>всеки</a:t>
            </a:r>
            <a:r>
              <a:rPr lang="ru-RU" sz="2400" b="1" u="sng" dirty="0">
                <a:solidFill>
                  <a:srgbClr val="002060"/>
                </a:solidFill>
              </a:rPr>
              <a:t> индивидуален проект.)</a:t>
            </a:r>
            <a:endParaRPr lang="bg-BG" sz="2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258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22A490E-378C-44CF-8D69-784EC6A1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Разходи за придобиване на дълготрайни материални активи (ДМА)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1AFD365-0959-45BA-853A-5D7554336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Разходи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(ДМА), </a:t>
            </a:r>
            <a:r>
              <a:rPr lang="ru-RU" sz="2400" b="1" dirty="0" err="1">
                <a:solidFill>
                  <a:srgbClr val="002060"/>
                </a:solidFill>
              </a:rPr>
              <a:t>допринасящи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изпълнение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дейност</a:t>
            </a:r>
            <a:r>
              <a:rPr lang="ru-RU" sz="2400" b="1" dirty="0">
                <a:solidFill>
                  <a:srgbClr val="002060"/>
                </a:solidFill>
              </a:rPr>
              <a:t> „</a:t>
            </a:r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растеж</a:t>
            </a:r>
            <a:r>
              <a:rPr lang="ru-RU" sz="2400" b="1" dirty="0">
                <a:solidFill>
                  <a:srgbClr val="002060"/>
                </a:solidFill>
              </a:rPr>
              <a:t> на предприятия чрез </a:t>
            </a:r>
            <a:r>
              <a:rPr lang="ru-RU" sz="24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качеството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400" b="1" dirty="0">
                <a:solidFill>
                  <a:srgbClr val="002060"/>
                </a:solidFill>
              </a:rPr>
              <a:t> на ИКТ и услуги“ (</a:t>
            </a:r>
            <a:r>
              <a:rPr lang="ru-RU" sz="2400" b="1" dirty="0" err="1">
                <a:solidFill>
                  <a:srgbClr val="002060"/>
                </a:solidFill>
              </a:rPr>
              <a:t>Разходите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(ДМА) и </a:t>
            </a:r>
            <a:r>
              <a:rPr lang="ru-RU" sz="24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софтуерни</a:t>
            </a:r>
            <a:r>
              <a:rPr lang="ru-RU" sz="2400" b="1" dirty="0">
                <a:solidFill>
                  <a:srgbClr val="002060"/>
                </a:solidFill>
              </a:rPr>
              <a:t> приложения, </a:t>
            </a:r>
            <a:r>
              <a:rPr lang="ru-RU" sz="2400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дълготрайни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нематериални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активи</a:t>
            </a:r>
            <a:r>
              <a:rPr lang="ru-RU" sz="2400" b="1" dirty="0">
                <a:solidFill>
                  <a:srgbClr val="002060"/>
                </a:solidFill>
              </a:rPr>
              <a:t> (ДНА) </a:t>
            </a:r>
            <a:r>
              <a:rPr lang="ru-RU" sz="2400" b="1" u="sng" dirty="0">
                <a:solidFill>
                  <a:srgbClr val="002060"/>
                </a:solidFill>
              </a:rPr>
              <a:t>не </a:t>
            </a:r>
            <a:r>
              <a:rPr lang="ru-RU" sz="2400" b="1" u="sng" dirty="0" err="1">
                <a:solidFill>
                  <a:srgbClr val="002060"/>
                </a:solidFill>
              </a:rPr>
              <a:t>могат</a:t>
            </a:r>
            <a:r>
              <a:rPr lang="ru-RU" sz="2400" b="1" u="sng" dirty="0">
                <a:solidFill>
                  <a:srgbClr val="002060"/>
                </a:solidFill>
              </a:rPr>
              <a:t> да </a:t>
            </a:r>
            <a:r>
              <a:rPr lang="ru-RU" sz="2400" b="1" u="sng" dirty="0" err="1">
                <a:solidFill>
                  <a:srgbClr val="002060"/>
                </a:solidFill>
              </a:rPr>
              <a:t>надвишават</a:t>
            </a:r>
            <a:r>
              <a:rPr lang="ru-RU" sz="2400" b="1" u="sng" dirty="0">
                <a:solidFill>
                  <a:srgbClr val="002060"/>
                </a:solidFill>
              </a:rPr>
              <a:t> 150 000 </a:t>
            </a:r>
            <a:r>
              <a:rPr lang="ru-RU" sz="2400" b="1" u="sng" dirty="0" err="1">
                <a:solidFill>
                  <a:srgbClr val="002060"/>
                </a:solidFill>
              </a:rPr>
              <a:t>лв</a:t>
            </a:r>
            <a:r>
              <a:rPr lang="ru-RU" sz="2400" b="1" u="sng" dirty="0">
                <a:solidFill>
                  <a:srgbClr val="002060"/>
                </a:solidFill>
              </a:rPr>
              <a:t>. по </a:t>
            </a:r>
            <a:r>
              <a:rPr lang="ru-RU" sz="2400" b="1" u="sng" dirty="0" err="1">
                <a:solidFill>
                  <a:srgbClr val="002060"/>
                </a:solidFill>
              </a:rPr>
              <a:t>всеки</a:t>
            </a:r>
            <a:r>
              <a:rPr lang="ru-RU" sz="2400" b="1" u="sng" dirty="0">
                <a:solidFill>
                  <a:srgbClr val="002060"/>
                </a:solidFill>
              </a:rPr>
              <a:t> индивидуален проект.)</a:t>
            </a:r>
            <a:endParaRPr lang="bg-BG" sz="2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924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16B8FF3-F58D-401E-8AB5-13DFA36E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Разходи за нематериални активи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1A74EEC-36E9-4F5F-A690-F4067473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718" y="1611949"/>
            <a:ext cx="8596668" cy="5635518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Разходи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необходими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изпълнение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 „</a:t>
            </a:r>
            <a:r>
              <a:rPr lang="ru-RU" b="1" dirty="0" err="1">
                <a:solidFill>
                  <a:srgbClr val="002060"/>
                </a:solidFill>
              </a:rPr>
              <a:t>Подкрепа</a:t>
            </a:r>
            <a:r>
              <a:rPr lang="ru-RU" b="1" dirty="0">
                <a:solidFill>
                  <a:srgbClr val="002060"/>
                </a:solidFill>
              </a:rPr>
              <a:t> за общи </a:t>
            </a:r>
            <a:r>
              <a:rPr lang="ru-RU" b="1" dirty="0" err="1">
                <a:solidFill>
                  <a:srgbClr val="002060"/>
                </a:solidFill>
              </a:rPr>
              <a:t>производствени</a:t>
            </a:r>
            <a:r>
              <a:rPr lang="ru-RU" b="1" dirty="0">
                <a:solidFill>
                  <a:srgbClr val="002060"/>
                </a:solidFill>
              </a:rPr>
              <a:t> инвестиции за </a:t>
            </a:r>
            <a:r>
              <a:rPr lang="ru-RU" b="1" dirty="0" err="1">
                <a:solidFill>
                  <a:srgbClr val="002060"/>
                </a:solidFill>
              </a:rPr>
              <a:t>подобряване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производствения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капацитет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растеж</a:t>
            </a:r>
            <a:r>
              <a:rPr lang="ru-RU" b="1" dirty="0">
                <a:solidFill>
                  <a:srgbClr val="002060"/>
                </a:solidFill>
              </a:rPr>
              <a:t> чрез </a:t>
            </a:r>
            <a:r>
              <a:rPr lang="ru-RU" b="1" dirty="0" err="1">
                <a:solidFill>
                  <a:srgbClr val="002060"/>
                </a:solidFill>
              </a:rPr>
              <a:t>ефективното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ефикасно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използване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факторите</a:t>
            </a:r>
            <a:r>
              <a:rPr lang="ru-RU" b="1" dirty="0">
                <a:solidFill>
                  <a:srgbClr val="002060"/>
                </a:solidFill>
              </a:rPr>
              <a:t> на производство и чрез </a:t>
            </a:r>
            <a:r>
              <a:rPr lang="ru-RU" b="1" dirty="0" err="1">
                <a:solidFill>
                  <a:srgbClr val="002060"/>
                </a:solidFill>
              </a:rPr>
              <a:t>изграждането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възможности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възприемане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адаптиране</a:t>
            </a:r>
            <a:r>
              <a:rPr lang="ru-RU" b="1" dirty="0">
                <a:solidFill>
                  <a:srgbClr val="002060"/>
                </a:solidFill>
              </a:rPr>
              <a:t> на европейски и </a:t>
            </a:r>
            <a:r>
              <a:rPr lang="ru-RU" b="1" dirty="0" err="1">
                <a:solidFill>
                  <a:srgbClr val="002060"/>
                </a:solidFill>
              </a:rPr>
              <a:t>международни</a:t>
            </a:r>
            <a:r>
              <a:rPr lang="ru-RU" b="1" dirty="0">
                <a:solidFill>
                  <a:srgbClr val="002060"/>
                </a:solidFill>
              </a:rPr>
              <a:t> знания и технологии“.</a:t>
            </a:r>
          </a:p>
          <a:p>
            <a:r>
              <a:rPr lang="ru-RU" b="1" dirty="0" err="1">
                <a:solidFill>
                  <a:srgbClr val="002060"/>
                </a:solidFill>
              </a:rPr>
              <a:t>Разходи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софтуерни</a:t>
            </a:r>
            <a:r>
              <a:rPr lang="ru-RU" b="1" dirty="0">
                <a:solidFill>
                  <a:srgbClr val="002060"/>
                </a:solidFill>
              </a:rPr>
              <a:t> приложения,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(ДНА), </a:t>
            </a:r>
            <a:r>
              <a:rPr lang="ru-RU" b="1" dirty="0" err="1">
                <a:solidFill>
                  <a:srgbClr val="002060"/>
                </a:solidFill>
              </a:rPr>
              <a:t>допринасящи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изпълнение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„</a:t>
            </a:r>
            <a:r>
              <a:rPr lang="ru-RU" b="1" i="1" dirty="0" err="1">
                <a:solidFill>
                  <a:srgbClr val="002060"/>
                </a:solidFill>
              </a:rPr>
              <a:t>Подкрепа</a:t>
            </a:r>
            <a:r>
              <a:rPr lang="ru-RU" b="1" i="1" dirty="0">
                <a:solidFill>
                  <a:srgbClr val="002060"/>
                </a:solidFill>
              </a:rPr>
              <a:t> за </a:t>
            </a:r>
            <a:r>
              <a:rPr lang="ru-RU" b="1" i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i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b="1" i="1" dirty="0" err="1">
                <a:solidFill>
                  <a:srgbClr val="002060"/>
                </a:solidFill>
              </a:rPr>
              <a:t>укрепване</a:t>
            </a:r>
            <a:r>
              <a:rPr lang="ru-RU" b="1" i="1" dirty="0">
                <a:solidFill>
                  <a:srgbClr val="002060"/>
                </a:solidFill>
              </a:rPr>
              <a:t> на </a:t>
            </a:r>
            <a:r>
              <a:rPr lang="ru-RU" b="1" i="1" dirty="0" err="1">
                <a:solidFill>
                  <a:srgbClr val="002060"/>
                </a:solidFill>
              </a:rPr>
              <a:t>управленския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капацитет</a:t>
            </a:r>
            <a:r>
              <a:rPr lang="ru-RU" b="1" i="1" dirty="0">
                <a:solidFill>
                  <a:srgbClr val="002060"/>
                </a:solidFill>
              </a:rPr>
              <a:t>“. </a:t>
            </a: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 err="1">
                <a:solidFill>
                  <a:srgbClr val="002060"/>
                </a:solidFill>
              </a:rPr>
              <a:t>Разходите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(ДМА) и </a:t>
            </a:r>
            <a:r>
              <a:rPr lang="ru-RU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софтуерни</a:t>
            </a:r>
            <a:r>
              <a:rPr lang="ru-RU" b="1" dirty="0">
                <a:solidFill>
                  <a:srgbClr val="002060"/>
                </a:solidFill>
              </a:rPr>
              <a:t> приложения,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 </a:t>
            </a:r>
            <a:r>
              <a:rPr lang="ru-RU" b="1" u="sng" dirty="0">
                <a:solidFill>
                  <a:srgbClr val="002060"/>
                </a:solidFill>
              </a:rPr>
              <a:t>не </a:t>
            </a:r>
            <a:r>
              <a:rPr lang="ru-RU" b="1" u="sng" dirty="0" err="1">
                <a:solidFill>
                  <a:srgbClr val="002060"/>
                </a:solidFill>
              </a:rPr>
              <a:t>могат</a:t>
            </a:r>
            <a:r>
              <a:rPr lang="ru-RU" b="1" u="sng" dirty="0">
                <a:solidFill>
                  <a:srgbClr val="002060"/>
                </a:solidFill>
              </a:rPr>
              <a:t> да </a:t>
            </a:r>
            <a:r>
              <a:rPr lang="ru-RU" b="1" u="sng" dirty="0" err="1">
                <a:solidFill>
                  <a:srgbClr val="002060"/>
                </a:solidFill>
              </a:rPr>
              <a:t>надвишават</a:t>
            </a:r>
            <a:r>
              <a:rPr lang="ru-RU" b="1" u="sng" dirty="0">
                <a:solidFill>
                  <a:srgbClr val="002060"/>
                </a:solidFill>
              </a:rPr>
              <a:t> 150 000 </a:t>
            </a:r>
            <a:r>
              <a:rPr lang="ru-RU" b="1" u="sng" dirty="0" err="1">
                <a:solidFill>
                  <a:srgbClr val="002060"/>
                </a:solidFill>
              </a:rPr>
              <a:t>лв</a:t>
            </a:r>
            <a:r>
              <a:rPr lang="ru-RU" b="1" u="sng" dirty="0">
                <a:solidFill>
                  <a:srgbClr val="002060"/>
                </a:solidFill>
              </a:rPr>
              <a:t>. по </a:t>
            </a:r>
            <a:r>
              <a:rPr lang="ru-RU" b="1" u="sng" dirty="0" err="1">
                <a:solidFill>
                  <a:srgbClr val="002060"/>
                </a:solidFill>
              </a:rPr>
              <a:t>всеки</a:t>
            </a:r>
            <a:r>
              <a:rPr lang="ru-RU" b="1" u="sng" dirty="0">
                <a:solidFill>
                  <a:srgbClr val="002060"/>
                </a:solidFill>
              </a:rPr>
              <a:t> индивидуален проект.)</a:t>
            </a:r>
            <a:endParaRPr lang="bg-BG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24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CC547C6-3840-4590-8D3C-3E72072E7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Разходи за нематериални активи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45799BB-198E-4D2D-81AD-AF4DF80AD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42" y="1746061"/>
            <a:ext cx="8596668" cy="5111939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Разходи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въвеждане</a:t>
            </a:r>
            <a:r>
              <a:rPr lang="ru-RU" b="1" dirty="0">
                <a:solidFill>
                  <a:srgbClr val="002060"/>
                </a:solidFill>
              </a:rPr>
              <a:t> на ИКТ </a:t>
            </a:r>
            <a:r>
              <a:rPr lang="ru-RU" b="1" dirty="0" err="1">
                <a:solidFill>
                  <a:srgbClr val="002060"/>
                </a:solidFill>
              </a:rPr>
              <a:t>базирани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софтуери</a:t>
            </a:r>
            <a:r>
              <a:rPr lang="ru-RU" b="1" dirty="0">
                <a:solidFill>
                  <a:srgbClr val="002060"/>
                </a:solidFill>
              </a:rPr>
              <a:t> за управление на бизнес </a:t>
            </a:r>
            <a:r>
              <a:rPr lang="ru-RU" b="1" dirty="0" err="1">
                <a:solidFill>
                  <a:srgbClr val="002060"/>
                </a:solidFill>
              </a:rPr>
              <a:t>процесите</a:t>
            </a:r>
            <a:r>
              <a:rPr lang="ru-RU" b="1" dirty="0">
                <a:solidFill>
                  <a:srgbClr val="002060"/>
                </a:solidFill>
              </a:rPr>
              <a:t> в </a:t>
            </a:r>
            <a:r>
              <a:rPr lang="ru-RU" b="1" dirty="0" err="1">
                <a:solidFill>
                  <a:srgbClr val="002060"/>
                </a:solidFill>
              </a:rPr>
              <a:t>предприятията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 за </a:t>
            </a:r>
            <a:r>
              <a:rPr lang="ru-RU" b="1" dirty="0" err="1">
                <a:solidFill>
                  <a:srgbClr val="002060"/>
                </a:solidFill>
              </a:rPr>
              <a:t>изпълнение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 „</a:t>
            </a:r>
            <a:r>
              <a:rPr lang="ru-RU" b="1" dirty="0" err="1">
                <a:solidFill>
                  <a:srgbClr val="002060"/>
                </a:solidFill>
              </a:rPr>
              <a:t>Подкрепа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растеж</a:t>
            </a:r>
            <a:r>
              <a:rPr lang="ru-RU" b="1" dirty="0">
                <a:solidFill>
                  <a:srgbClr val="002060"/>
                </a:solidFill>
              </a:rPr>
              <a:t> на предприятия чрез </a:t>
            </a:r>
            <a:r>
              <a:rPr lang="ru-RU" b="1" dirty="0" err="1">
                <a:solidFill>
                  <a:srgbClr val="002060"/>
                </a:solidFill>
              </a:rPr>
              <a:t>подобряване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качеството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насърчаване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използването</a:t>
            </a:r>
            <a:r>
              <a:rPr lang="ru-RU" b="1" dirty="0">
                <a:solidFill>
                  <a:srgbClr val="002060"/>
                </a:solidFill>
              </a:rPr>
              <a:t> на ИКТ и услуги“ (</a:t>
            </a:r>
            <a:r>
              <a:rPr lang="ru-RU" b="1" dirty="0" err="1">
                <a:solidFill>
                  <a:srgbClr val="002060"/>
                </a:solidFill>
              </a:rPr>
              <a:t>Разходите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(ДМА) и </a:t>
            </a:r>
            <a:r>
              <a:rPr lang="ru-RU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софтуерни</a:t>
            </a:r>
            <a:r>
              <a:rPr lang="ru-RU" b="1" dirty="0">
                <a:solidFill>
                  <a:srgbClr val="002060"/>
                </a:solidFill>
              </a:rPr>
              <a:t> приложения,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 не </a:t>
            </a:r>
            <a:r>
              <a:rPr lang="ru-RU" b="1" dirty="0" err="1">
                <a:solidFill>
                  <a:srgbClr val="002060"/>
                </a:solidFill>
              </a:rPr>
              <a:t>могат</a:t>
            </a:r>
            <a:r>
              <a:rPr lang="ru-RU" b="1" dirty="0">
                <a:solidFill>
                  <a:srgbClr val="002060"/>
                </a:solidFill>
              </a:rPr>
              <a:t> да </a:t>
            </a:r>
            <a:r>
              <a:rPr lang="ru-RU" b="1" dirty="0" err="1">
                <a:solidFill>
                  <a:srgbClr val="002060"/>
                </a:solidFill>
              </a:rPr>
              <a:t>надвишават</a:t>
            </a:r>
            <a:r>
              <a:rPr lang="ru-RU" b="1" dirty="0">
                <a:solidFill>
                  <a:srgbClr val="002060"/>
                </a:solidFill>
              </a:rPr>
              <a:t> 150 000 </a:t>
            </a:r>
            <a:r>
              <a:rPr lang="ru-RU" b="1" dirty="0" err="1">
                <a:solidFill>
                  <a:srgbClr val="002060"/>
                </a:solidFill>
              </a:rPr>
              <a:t>лв</a:t>
            </a:r>
            <a:r>
              <a:rPr lang="ru-RU" b="1" dirty="0">
                <a:solidFill>
                  <a:srgbClr val="002060"/>
                </a:solidFill>
              </a:rPr>
              <a:t>. по </a:t>
            </a:r>
            <a:r>
              <a:rPr lang="ru-RU" b="1" dirty="0" err="1">
                <a:solidFill>
                  <a:srgbClr val="002060"/>
                </a:solidFill>
              </a:rPr>
              <a:t>всеки</a:t>
            </a:r>
            <a:r>
              <a:rPr lang="ru-RU" b="1" dirty="0">
                <a:solidFill>
                  <a:srgbClr val="002060"/>
                </a:solidFill>
              </a:rPr>
              <a:t> индивидуален проект). </a:t>
            </a:r>
          </a:p>
          <a:p>
            <a:r>
              <a:rPr lang="ru-RU" b="1" dirty="0" err="1">
                <a:solidFill>
                  <a:srgbClr val="002060"/>
                </a:solidFill>
              </a:rPr>
              <a:t>Разходи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софтуерни</a:t>
            </a:r>
            <a:r>
              <a:rPr lang="ru-RU" b="1" dirty="0">
                <a:solidFill>
                  <a:srgbClr val="002060"/>
                </a:solidFill>
              </a:rPr>
              <a:t> приложения,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(ДНА), </a:t>
            </a:r>
            <a:r>
              <a:rPr lang="ru-RU" b="1" dirty="0" err="1">
                <a:solidFill>
                  <a:srgbClr val="002060"/>
                </a:solidFill>
              </a:rPr>
              <a:t>допринасящи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изпълнение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„</a:t>
            </a:r>
            <a:r>
              <a:rPr lang="ru-RU" b="1" i="1" dirty="0" err="1">
                <a:solidFill>
                  <a:srgbClr val="002060"/>
                </a:solidFill>
              </a:rPr>
              <a:t>Подкрепа</a:t>
            </a:r>
            <a:r>
              <a:rPr lang="ru-RU" b="1" i="1" dirty="0">
                <a:solidFill>
                  <a:srgbClr val="002060"/>
                </a:solidFill>
              </a:rPr>
              <a:t> за </a:t>
            </a:r>
            <a:r>
              <a:rPr lang="ru-RU" b="1" i="1" dirty="0" err="1">
                <a:solidFill>
                  <a:srgbClr val="002060"/>
                </a:solidFill>
              </a:rPr>
              <a:t>растеж</a:t>
            </a:r>
            <a:r>
              <a:rPr lang="ru-RU" b="1" i="1" dirty="0">
                <a:solidFill>
                  <a:srgbClr val="002060"/>
                </a:solidFill>
              </a:rPr>
              <a:t> на предприятия чрез </a:t>
            </a:r>
            <a:r>
              <a:rPr lang="ru-RU" b="1" i="1" dirty="0" err="1">
                <a:solidFill>
                  <a:srgbClr val="002060"/>
                </a:solidFill>
              </a:rPr>
              <a:t>подобряване</a:t>
            </a:r>
            <a:r>
              <a:rPr lang="ru-RU" b="1" i="1" dirty="0">
                <a:solidFill>
                  <a:srgbClr val="002060"/>
                </a:solidFill>
              </a:rPr>
              <a:t> на </a:t>
            </a:r>
            <a:r>
              <a:rPr lang="ru-RU" b="1" i="1" dirty="0" err="1">
                <a:solidFill>
                  <a:srgbClr val="002060"/>
                </a:solidFill>
              </a:rPr>
              <a:t>качеството</a:t>
            </a:r>
            <a:r>
              <a:rPr lang="ru-RU" b="1" i="1" dirty="0">
                <a:solidFill>
                  <a:srgbClr val="002060"/>
                </a:solidFill>
              </a:rPr>
              <a:t> и </a:t>
            </a:r>
            <a:r>
              <a:rPr lang="ru-RU" b="1" i="1" dirty="0" err="1">
                <a:solidFill>
                  <a:srgbClr val="002060"/>
                </a:solidFill>
              </a:rPr>
              <a:t>насърчаване</a:t>
            </a:r>
            <a:r>
              <a:rPr lang="ru-RU" b="1" i="1" dirty="0">
                <a:solidFill>
                  <a:srgbClr val="002060"/>
                </a:solidFill>
              </a:rPr>
              <a:t> на </a:t>
            </a:r>
            <a:r>
              <a:rPr lang="ru-RU" b="1" i="1" dirty="0" err="1">
                <a:solidFill>
                  <a:srgbClr val="002060"/>
                </a:solidFill>
              </a:rPr>
              <a:t>използването</a:t>
            </a:r>
            <a:r>
              <a:rPr lang="ru-RU" b="1" i="1" dirty="0">
                <a:solidFill>
                  <a:srgbClr val="002060"/>
                </a:solidFill>
              </a:rPr>
              <a:t> на ИКТ и услуги“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Разходите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придобиване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(ДМА) и </a:t>
            </a:r>
            <a:r>
              <a:rPr lang="ru-RU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софтуерни</a:t>
            </a:r>
            <a:r>
              <a:rPr lang="ru-RU" b="1" dirty="0">
                <a:solidFill>
                  <a:srgbClr val="002060"/>
                </a:solidFill>
              </a:rPr>
              <a:t> приложения</a:t>
            </a:r>
            <a:r>
              <a:rPr lang="ru-RU" b="1" i="1" dirty="0">
                <a:solidFill>
                  <a:srgbClr val="002060"/>
                </a:solidFill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представляващи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дълготрайни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нематериални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активи</a:t>
            </a:r>
            <a:r>
              <a:rPr lang="ru-RU" b="1" dirty="0">
                <a:solidFill>
                  <a:srgbClr val="002060"/>
                </a:solidFill>
              </a:rPr>
              <a:t> (ДНА) </a:t>
            </a:r>
            <a:r>
              <a:rPr lang="ru-RU" b="1" u="sng" dirty="0">
                <a:solidFill>
                  <a:srgbClr val="002060"/>
                </a:solidFill>
              </a:rPr>
              <a:t>не </a:t>
            </a:r>
            <a:r>
              <a:rPr lang="ru-RU" b="1" u="sng" dirty="0" err="1">
                <a:solidFill>
                  <a:srgbClr val="002060"/>
                </a:solidFill>
              </a:rPr>
              <a:t>могат</a:t>
            </a:r>
            <a:r>
              <a:rPr lang="ru-RU" b="1" u="sng" dirty="0">
                <a:solidFill>
                  <a:srgbClr val="002060"/>
                </a:solidFill>
              </a:rPr>
              <a:t> да </a:t>
            </a:r>
            <a:r>
              <a:rPr lang="ru-RU" b="1" u="sng" dirty="0" err="1">
                <a:solidFill>
                  <a:srgbClr val="002060"/>
                </a:solidFill>
              </a:rPr>
              <a:t>надвишават</a:t>
            </a:r>
            <a:r>
              <a:rPr lang="ru-RU" b="1" u="sng" dirty="0">
                <a:solidFill>
                  <a:srgbClr val="002060"/>
                </a:solidFill>
              </a:rPr>
              <a:t> 150 000 </a:t>
            </a:r>
            <a:r>
              <a:rPr lang="ru-RU" b="1" u="sng" dirty="0" err="1">
                <a:solidFill>
                  <a:srgbClr val="002060"/>
                </a:solidFill>
              </a:rPr>
              <a:t>лв</a:t>
            </a:r>
            <a:r>
              <a:rPr lang="ru-RU" b="1" u="sng" dirty="0">
                <a:solidFill>
                  <a:srgbClr val="002060"/>
                </a:solidFill>
              </a:rPr>
              <a:t>. по </a:t>
            </a:r>
            <a:r>
              <a:rPr lang="ru-RU" b="1" u="sng" dirty="0" err="1">
                <a:solidFill>
                  <a:srgbClr val="002060"/>
                </a:solidFill>
              </a:rPr>
              <a:t>всеки</a:t>
            </a:r>
            <a:r>
              <a:rPr lang="ru-RU" b="1" u="sng" dirty="0">
                <a:solidFill>
                  <a:srgbClr val="002060"/>
                </a:solidFill>
              </a:rPr>
              <a:t> индивидуален проект).</a:t>
            </a:r>
            <a:endParaRPr lang="bg-BG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9BEE05D-3BD6-4218-896C-5F8D9EFB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002060"/>
                </a:solidFill>
              </a:rPr>
              <a:t>Разходи за услуги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F012CF7F-6238-488A-A042-4E9C59D7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31405"/>
            <a:ext cx="8596668" cy="5026595"/>
          </a:xfrm>
        </p:spPr>
        <p:txBody>
          <a:bodyPr/>
          <a:lstStyle/>
          <a:p>
            <a:r>
              <a:rPr lang="ru-RU" sz="2000" b="1" dirty="0" err="1">
                <a:solidFill>
                  <a:srgbClr val="002060"/>
                </a:solidFill>
              </a:rPr>
              <a:t>Въвеждане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</a:rPr>
              <a:t>сертифициране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системи</a:t>
            </a:r>
            <a:r>
              <a:rPr lang="ru-RU" sz="2000" b="1" dirty="0">
                <a:solidFill>
                  <a:srgbClr val="002060"/>
                </a:solidFill>
              </a:rPr>
              <a:t> за управление в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изискванията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национални</a:t>
            </a:r>
            <a:r>
              <a:rPr lang="ru-RU" sz="2000" b="1" dirty="0">
                <a:solidFill>
                  <a:srgbClr val="002060"/>
                </a:solidFill>
              </a:rPr>
              <a:t>/европейски/</a:t>
            </a:r>
            <a:r>
              <a:rPr lang="ru-RU" sz="2000" b="1" dirty="0" err="1">
                <a:solidFill>
                  <a:srgbClr val="002060"/>
                </a:solidFill>
              </a:rPr>
              <a:t>международни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стандарти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изпълнение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дейност</a:t>
            </a:r>
            <a:r>
              <a:rPr lang="ru-RU" sz="2000" b="1" dirty="0">
                <a:solidFill>
                  <a:srgbClr val="002060"/>
                </a:solidFill>
              </a:rPr>
              <a:t> „</a:t>
            </a:r>
            <a:r>
              <a:rPr lang="ru-RU" sz="2000" b="1" dirty="0" err="1">
                <a:solidFill>
                  <a:srgbClr val="002060"/>
                </a:solidFill>
              </a:rPr>
              <a:t>Подкрепа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0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000" b="1" dirty="0" err="1">
                <a:solidFill>
                  <a:srgbClr val="002060"/>
                </a:solidFill>
              </a:rPr>
              <a:t>укрепване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капацитет</a:t>
            </a:r>
            <a:r>
              <a:rPr lang="ru-RU" sz="2000" b="1" dirty="0">
                <a:solidFill>
                  <a:srgbClr val="002060"/>
                </a:solidFill>
              </a:rPr>
              <a:t>“.</a:t>
            </a:r>
          </a:p>
          <a:p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 err="1">
                <a:solidFill>
                  <a:srgbClr val="002060"/>
                </a:solidFill>
              </a:rPr>
              <a:t>Постигане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и оценка на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продукти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така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наречените</a:t>
            </a:r>
            <a:r>
              <a:rPr lang="ru-RU" sz="2000" b="1" dirty="0">
                <a:solidFill>
                  <a:srgbClr val="002060"/>
                </a:solidFill>
              </a:rPr>
              <a:t> „</a:t>
            </a:r>
            <a:r>
              <a:rPr lang="ru-RU" sz="2000" b="1" dirty="0" err="1">
                <a:solidFill>
                  <a:srgbClr val="002060"/>
                </a:solidFill>
              </a:rPr>
              <a:t>съществени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изисквания</a:t>
            </a:r>
            <a:r>
              <a:rPr lang="ru-RU" sz="2000" b="1" dirty="0">
                <a:solidFill>
                  <a:srgbClr val="002060"/>
                </a:solidFill>
              </a:rPr>
              <a:t>” </a:t>
            </a:r>
            <a:r>
              <a:rPr lang="ru-RU" sz="2000" b="1" dirty="0" err="1">
                <a:solidFill>
                  <a:srgbClr val="002060"/>
                </a:solidFill>
              </a:rPr>
              <a:t>към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тях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определени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директиви</a:t>
            </a:r>
            <a:r>
              <a:rPr lang="ru-RU" sz="2000" b="1" dirty="0">
                <a:solidFill>
                  <a:srgbClr val="002060"/>
                </a:solidFill>
              </a:rPr>
              <a:t> (</a:t>
            </a:r>
            <a:r>
              <a:rPr lang="ru-RU" sz="2000" b="1" dirty="0" err="1">
                <a:solidFill>
                  <a:srgbClr val="002060"/>
                </a:solidFill>
              </a:rPr>
              <a:t>транспонирани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националното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законодателство</a:t>
            </a:r>
            <a:r>
              <a:rPr lang="ru-RU" sz="2000" b="1" dirty="0">
                <a:solidFill>
                  <a:srgbClr val="002060"/>
                </a:solidFill>
              </a:rPr>
              <a:t>) и </a:t>
            </a:r>
            <a:r>
              <a:rPr lang="ru-RU" sz="2000" b="1" dirty="0" err="1">
                <a:solidFill>
                  <a:srgbClr val="002060"/>
                </a:solidFill>
              </a:rPr>
              <a:t>регламенти</a:t>
            </a:r>
            <a:r>
              <a:rPr lang="ru-RU" sz="2000" b="1" dirty="0">
                <a:solidFill>
                  <a:srgbClr val="002060"/>
                </a:solidFill>
              </a:rPr>
              <a:t> (с </a:t>
            </a:r>
            <a:r>
              <a:rPr lang="ru-RU" sz="2000" b="1" dirty="0" err="1">
                <a:solidFill>
                  <a:srgbClr val="002060"/>
                </a:solidFill>
              </a:rPr>
              <a:t>пряко</a:t>
            </a:r>
            <a:r>
              <a:rPr lang="ru-RU" sz="2000" b="1" dirty="0">
                <a:solidFill>
                  <a:srgbClr val="002060"/>
                </a:solidFill>
              </a:rPr>
              <a:t> действие) от Нов подход, </a:t>
            </a:r>
            <a:r>
              <a:rPr lang="ru-RU" sz="2000" b="1" dirty="0" err="1">
                <a:solidFill>
                  <a:srgbClr val="002060"/>
                </a:solidFill>
              </a:rPr>
              <a:t>изискващи</a:t>
            </a:r>
            <a:r>
              <a:rPr lang="ru-RU" sz="2000" b="1" dirty="0">
                <a:solidFill>
                  <a:srgbClr val="002060"/>
                </a:solidFill>
              </a:rPr>
              <a:t> СЕ маркировки (</a:t>
            </a:r>
            <a:r>
              <a:rPr lang="ru-RU" sz="20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хармонизирани</a:t>
            </a:r>
            <a:r>
              <a:rPr lang="ru-RU" sz="2000" b="1" dirty="0">
                <a:solidFill>
                  <a:srgbClr val="002060"/>
                </a:solidFill>
              </a:rPr>
              <a:t> европейски </a:t>
            </a:r>
            <a:r>
              <a:rPr lang="ru-RU" sz="2000" b="1" dirty="0" err="1">
                <a:solidFill>
                  <a:srgbClr val="002060"/>
                </a:solidFill>
              </a:rPr>
              <a:t>стандарти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b="1" dirty="0" err="1">
                <a:solidFill>
                  <a:srgbClr val="002060"/>
                </a:solidFill>
              </a:rPr>
              <a:t>допринасящи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изпълнение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дейност</a:t>
            </a:r>
            <a:r>
              <a:rPr lang="ru-RU" sz="2000" b="1" dirty="0">
                <a:solidFill>
                  <a:srgbClr val="002060"/>
                </a:solidFill>
              </a:rPr>
              <a:t> "</a:t>
            </a:r>
            <a:r>
              <a:rPr lang="ru-RU" sz="2000" b="1" dirty="0" err="1">
                <a:solidFill>
                  <a:srgbClr val="002060"/>
                </a:solidFill>
              </a:rPr>
              <a:t>Подкрепа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0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000" b="1" dirty="0" err="1">
                <a:solidFill>
                  <a:srgbClr val="002060"/>
                </a:solidFill>
              </a:rPr>
              <a:t>укрепване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капаците</a:t>
            </a:r>
            <a:r>
              <a:rPr lang="ru-RU" sz="2000" dirty="0" err="1">
                <a:solidFill>
                  <a:srgbClr val="002060"/>
                </a:solidFill>
              </a:rPr>
              <a:t>т</a:t>
            </a:r>
            <a:r>
              <a:rPr lang="ru-RU" dirty="0">
                <a:solidFill>
                  <a:srgbClr val="002060"/>
                </a:solidFill>
              </a:rPr>
              <a:t>"</a:t>
            </a:r>
            <a:endParaRPr lang="bg-B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82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F24F3896-91A8-4A57-A2FD-D3C58E615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9345"/>
            <a:ext cx="8596668" cy="443201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2060"/>
                </a:solidFill>
              </a:rPr>
              <a:t>Постигане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и оценка на </a:t>
            </a:r>
            <a:r>
              <a:rPr lang="ru-RU" sz="20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продукти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национални</a:t>
            </a:r>
            <a:r>
              <a:rPr lang="ru-RU" sz="2000" b="1" dirty="0">
                <a:solidFill>
                  <a:srgbClr val="002060"/>
                </a:solidFill>
              </a:rPr>
              <a:t>/европейски/</a:t>
            </a:r>
            <a:r>
              <a:rPr lang="ru-RU" sz="2000" b="1" dirty="0" err="1">
                <a:solidFill>
                  <a:srgbClr val="002060"/>
                </a:solidFill>
              </a:rPr>
              <a:t>международни</a:t>
            </a:r>
            <a:r>
              <a:rPr lang="ru-RU" sz="2000" b="1" dirty="0">
                <a:solidFill>
                  <a:srgbClr val="002060"/>
                </a:solidFill>
              </a:rPr>
              <a:t> стандарт , </a:t>
            </a:r>
            <a:r>
              <a:rPr lang="ru-RU" sz="2000" b="1" dirty="0" err="1">
                <a:solidFill>
                  <a:srgbClr val="002060"/>
                </a:solidFill>
              </a:rPr>
              <a:t>допринасящи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изпълнение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дейност</a:t>
            </a:r>
            <a:r>
              <a:rPr lang="ru-RU" sz="2000" b="1" dirty="0">
                <a:solidFill>
                  <a:srgbClr val="002060"/>
                </a:solidFill>
              </a:rPr>
              <a:t> "</a:t>
            </a:r>
            <a:r>
              <a:rPr lang="ru-RU" sz="2000" b="1" dirty="0" err="1">
                <a:solidFill>
                  <a:srgbClr val="002060"/>
                </a:solidFill>
              </a:rPr>
              <a:t>Подкрепа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0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000" b="1" dirty="0" err="1">
                <a:solidFill>
                  <a:srgbClr val="002060"/>
                </a:solidFill>
              </a:rPr>
              <a:t>укрепване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капацитет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</a:p>
          <a:p>
            <a:r>
              <a:rPr lang="ru-RU" sz="2000" b="1" dirty="0" err="1">
                <a:solidFill>
                  <a:srgbClr val="002060"/>
                </a:solidFill>
              </a:rPr>
              <a:t>Присъждане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екомаркировката</a:t>
            </a:r>
            <a:r>
              <a:rPr lang="ru-RU" sz="2000" b="1" dirty="0">
                <a:solidFill>
                  <a:srgbClr val="002060"/>
                </a:solidFill>
              </a:rPr>
              <a:t> на ЕС, </a:t>
            </a:r>
            <a:r>
              <a:rPr lang="ru-RU" sz="2000" b="1" dirty="0" err="1">
                <a:solidFill>
                  <a:srgbClr val="002060"/>
                </a:solidFill>
              </a:rPr>
              <a:t>допринасящи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изпълнение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дейност</a:t>
            </a:r>
            <a:r>
              <a:rPr lang="ru-RU" sz="2000" b="1" dirty="0">
                <a:solidFill>
                  <a:srgbClr val="002060"/>
                </a:solidFill>
              </a:rPr>
              <a:t> "</a:t>
            </a:r>
            <a:r>
              <a:rPr lang="ru-RU" sz="2000" b="1" dirty="0" err="1">
                <a:solidFill>
                  <a:srgbClr val="002060"/>
                </a:solidFill>
              </a:rPr>
              <a:t>Подкрепа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0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000" b="1" dirty="0" err="1">
                <a:solidFill>
                  <a:srgbClr val="002060"/>
                </a:solidFill>
              </a:rPr>
              <a:t>укрепване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капацитет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</a:p>
          <a:p>
            <a:r>
              <a:rPr lang="ru-RU" sz="2000" b="1" dirty="0" err="1">
                <a:solidFill>
                  <a:srgbClr val="002060"/>
                </a:solidFill>
              </a:rPr>
              <a:t>Внедряване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</a:rPr>
              <a:t>сертифициране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добри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производствени</a:t>
            </a:r>
            <a:r>
              <a:rPr lang="ru-RU" sz="2000" b="1" dirty="0">
                <a:solidFill>
                  <a:srgbClr val="002060"/>
                </a:solidFill>
              </a:rPr>
              <a:t> практики за </a:t>
            </a:r>
            <a:r>
              <a:rPr lang="ru-RU" sz="2000" b="1" dirty="0" err="1">
                <a:solidFill>
                  <a:srgbClr val="002060"/>
                </a:solidFill>
              </a:rPr>
              <a:t>изпълнение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дейност</a:t>
            </a:r>
            <a:r>
              <a:rPr lang="ru-RU" sz="2000" b="1" dirty="0">
                <a:solidFill>
                  <a:srgbClr val="002060"/>
                </a:solidFill>
              </a:rPr>
              <a:t> „</a:t>
            </a:r>
            <a:r>
              <a:rPr lang="ru-RU" sz="2000" b="1" dirty="0" err="1">
                <a:solidFill>
                  <a:srgbClr val="002060"/>
                </a:solidFill>
              </a:rPr>
              <a:t>Подкрепа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0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000" b="1" dirty="0" err="1">
                <a:solidFill>
                  <a:srgbClr val="002060"/>
                </a:solidFill>
              </a:rPr>
              <a:t>укрепване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капацитет</a:t>
            </a:r>
            <a:r>
              <a:rPr lang="ru-RU" sz="2000" b="1" dirty="0">
                <a:solidFill>
                  <a:srgbClr val="002060"/>
                </a:solidFill>
              </a:rPr>
              <a:t>“</a:t>
            </a: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23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889A205-06BC-4151-9109-D054232C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Разходи за услуги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A7B7D24-C6BC-47E5-A5F4-843225D23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26" y="1794829"/>
            <a:ext cx="8596668" cy="3880773"/>
          </a:xfrm>
        </p:spPr>
        <p:txBody>
          <a:bodyPr>
            <a:noAutofit/>
          </a:bodyPr>
          <a:lstStyle/>
          <a:p>
            <a:r>
              <a:rPr lang="ru-RU" sz="2200" b="1" dirty="0" err="1">
                <a:solidFill>
                  <a:srgbClr val="002060"/>
                </a:solidFill>
              </a:rPr>
              <a:t>Ползване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консултантски</a:t>
            </a:r>
            <a:r>
              <a:rPr lang="ru-RU" sz="2200" b="1" dirty="0">
                <a:solidFill>
                  <a:srgbClr val="002060"/>
                </a:solidFill>
              </a:rPr>
              <a:t> услуги за </a:t>
            </a:r>
            <a:r>
              <a:rPr lang="ru-RU" sz="2200" b="1" dirty="0" err="1">
                <a:solidFill>
                  <a:srgbClr val="002060"/>
                </a:solidFill>
              </a:rPr>
              <a:t>реинженеринг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процесите</a:t>
            </a:r>
            <a:r>
              <a:rPr lang="ru-RU" sz="2200" b="1" dirty="0">
                <a:solidFill>
                  <a:srgbClr val="002060"/>
                </a:solidFill>
              </a:rPr>
              <a:t> в </a:t>
            </a:r>
            <a:r>
              <a:rPr lang="ru-RU" sz="2200" b="1" dirty="0" err="1">
                <a:solidFill>
                  <a:srgbClr val="002060"/>
                </a:solidFill>
              </a:rPr>
              <a:t>предприятията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изпълнение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дейност</a:t>
            </a:r>
            <a:r>
              <a:rPr lang="ru-RU" sz="2200" b="1" dirty="0">
                <a:solidFill>
                  <a:srgbClr val="002060"/>
                </a:solidFill>
              </a:rPr>
              <a:t> „</a:t>
            </a:r>
            <a:r>
              <a:rPr lang="ru-RU" sz="2200" b="1" dirty="0" err="1">
                <a:solidFill>
                  <a:srgbClr val="002060"/>
                </a:solidFill>
              </a:rPr>
              <a:t>Подкрепа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2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200" b="1" dirty="0" err="1">
                <a:solidFill>
                  <a:srgbClr val="002060"/>
                </a:solidFill>
              </a:rPr>
              <a:t>укрепване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капацитет</a:t>
            </a:r>
            <a:r>
              <a:rPr lang="ru-RU" sz="2200" b="1" dirty="0">
                <a:solidFill>
                  <a:srgbClr val="002060"/>
                </a:solidFill>
              </a:rPr>
              <a:t>“ (</a:t>
            </a:r>
            <a:r>
              <a:rPr lang="ru-RU" sz="2200" b="1" dirty="0" err="1">
                <a:solidFill>
                  <a:srgbClr val="002060"/>
                </a:solidFill>
              </a:rPr>
              <a:t>Стойността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предвидените</a:t>
            </a:r>
            <a:r>
              <a:rPr lang="ru-RU" sz="2200" b="1" dirty="0">
                <a:solidFill>
                  <a:srgbClr val="002060"/>
                </a:solidFill>
              </a:rPr>
              <a:t> в </a:t>
            </a:r>
            <a:r>
              <a:rPr lang="ru-RU" sz="2200" b="1" dirty="0" err="1">
                <a:solidFill>
                  <a:srgbClr val="002060"/>
                </a:solidFill>
              </a:rPr>
              <a:t>проектното</a:t>
            </a:r>
            <a:r>
              <a:rPr lang="ru-RU" sz="2200" b="1" dirty="0">
                <a:solidFill>
                  <a:srgbClr val="002060"/>
                </a:solidFill>
              </a:rPr>
              <a:t> предложение </a:t>
            </a:r>
            <a:r>
              <a:rPr lang="ru-RU" sz="2200" b="1" dirty="0" err="1">
                <a:solidFill>
                  <a:srgbClr val="002060"/>
                </a:solidFill>
              </a:rPr>
              <a:t>разходи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ползване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консултантски</a:t>
            </a:r>
            <a:r>
              <a:rPr lang="ru-RU" sz="2200" b="1" dirty="0">
                <a:solidFill>
                  <a:srgbClr val="002060"/>
                </a:solidFill>
              </a:rPr>
              <a:t> услуги за </a:t>
            </a:r>
            <a:r>
              <a:rPr lang="ru-RU" sz="2200" b="1" dirty="0" err="1">
                <a:solidFill>
                  <a:srgbClr val="002060"/>
                </a:solidFill>
              </a:rPr>
              <a:t>реинженеринг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процесите</a:t>
            </a:r>
            <a:r>
              <a:rPr lang="ru-RU" sz="2200" b="1" dirty="0">
                <a:solidFill>
                  <a:srgbClr val="002060"/>
                </a:solidFill>
              </a:rPr>
              <a:t> в </a:t>
            </a:r>
            <a:r>
              <a:rPr lang="ru-RU" sz="2200" b="1" dirty="0" err="1">
                <a:solidFill>
                  <a:srgbClr val="002060"/>
                </a:solidFill>
              </a:rPr>
              <a:t>предприятията</a:t>
            </a:r>
            <a:r>
              <a:rPr lang="ru-RU" sz="2200" b="1" dirty="0">
                <a:solidFill>
                  <a:srgbClr val="002060"/>
                </a:solidFill>
              </a:rPr>
              <a:t> не </a:t>
            </a:r>
            <a:r>
              <a:rPr lang="ru-RU" sz="2200" b="1" dirty="0" err="1">
                <a:solidFill>
                  <a:srgbClr val="002060"/>
                </a:solidFill>
              </a:rPr>
              <a:t>могат</a:t>
            </a:r>
            <a:r>
              <a:rPr lang="ru-RU" sz="2200" b="1" dirty="0">
                <a:solidFill>
                  <a:srgbClr val="002060"/>
                </a:solidFill>
              </a:rPr>
              <a:t> да </a:t>
            </a:r>
            <a:r>
              <a:rPr lang="ru-RU" sz="2200" b="1" dirty="0" err="1">
                <a:solidFill>
                  <a:srgbClr val="002060"/>
                </a:solidFill>
              </a:rPr>
              <a:t>надвишават</a:t>
            </a:r>
            <a:r>
              <a:rPr lang="ru-RU" sz="2200" b="1" dirty="0">
                <a:solidFill>
                  <a:srgbClr val="002060"/>
                </a:solidFill>
              </a:rPr>
              <a:t> 50% от </a:t>
            </a:r>
            <a:r>
              <a:rPr lang="ru-RU" sz="2200" b="1" dirty="0" err="1">
                <a:solidFill>
                  <a:srgbClr val="002060"/>
                </a:solidFill>
              </a:rPr>
              <a:t>общите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допустими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разходи</a:t>
            </a:r>
            <a:r>
              <a:rPr lang="ru-RU" sz="2200" b="1" dirty="0">
                <a:solidFill>
                  <a:srgbClr val="002060"/>
                </a:solidFill>
              </a:rPr>
              <a:t> по проекта.)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Ре-сертификация на </a:t>
            </a:r>
            <a:r>
              <a:rPr lang="ru-RU" sz="2200" b="1" dirty="0" err="1">
                <a:solidFill>
                  <a:srgbClr val="002060"/>
                </a:solidFill>
              </a:rPr>
              <a:t>системи</a:t>
            </a:r>
            <a:r>
              <a:rPr lang="ru-RU" sz="2200" b="1" dirty="0">
                <a:solidFill>
                  <a:srgbClr val="002060"/>
                </a:solidFill>
              </a:rPr>
              <a:t> за управление за </a:t>
            </a:r>
            <a:r>
              <a:rPr lang="ru-RU" sz="2200" b="1" dirty="0" err="1">
                <a:solidFill>
                  <a:srgbClr val="002060"/>
                </a:solidFill>
              </a:rPr>
              <a:t>изпълнение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дейност</a:t>
            </a:r>
            <a:r>
              <a:rPr lang="ru-RU" sz="2200" b="1" dirty="0">
                <a:solidFill>
                  <a:srgbClr val="002060"/>
                </a:solidFill>
              </a:rPr>
              <a:t> „</a:t>
            </a:r>
            <a:r>
              <a:rPr lang="ru-RU" sz="2200" b="1" dirty="0" err="1">
                <a:solidFill>
                  <a:srgbClr val="002060"/>
                </a:solidFill>
              </a:rPr>
              <a:t>Подкрепа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2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200" b="1" dirty="0" err="1">
                <a:solidFill>
                  <a:srgbClr val="002060"/>
                </a:solidFill>
              </a:rPr>
              <a:t>укрепване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капацитет</a:t>
            </a:r>
            <a:r>
              <a:rPr lang="ru-RU" sz="2200" b="1" dirty="0">
                <a:solidFill>
                  <a:srgbClr val="002060"/>
                </a:solidFill>
              </a:rPr>
              <a:t>“</a:t>
            </a:r>
            <a:endParaRPr lang="bg-BG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435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C1A53BA-ABAF-4A4A-A6DD-8541E1743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Разходи за услуги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0124F7F-D5C5-4334-AE12-B7269B66F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26" y="1660717"/>
            <a:ext cx="8596668" cy="3880773"/>
          </a:xfrm>
        </p:spPr>
        <p:txBody>
          <a:bodyPr>
            <a:noAutofit/>
          </a:bodyPr>
          <a:lstStyle/>
          <a:p>
            <a:r>
              <a:rPr lang="ru-RU" sz="2200" b="1" dirty="0" err="1">
                <a:solidFill>
                  <a:srgbClr val="002060"/>
                </a:solidFill>
              </a:rPr>
              <a:t>Разходи</a:t>
            </a:r>
            <a:r>
              <a:rPr lang="ru-RU" sz="2200" b="1" dirty="0">
                <a:solidFill>
                  <a:srgbClr val="002060"/>
                </a:solidFill>
              </a:rPr>
              <a:t> за услуги за </a:t>
            </a:r>
            <a:r>
              <a:rPr lang="ru-RU" sz="2200" b="1" dirty="0" err="1">
                <a:solidFill>
                  <a:srgbClr val="002060"/>
                </a:solidFill>
              </a:rPr>
              <a:t>разработване</a:t>
            </a:r>
            <a:r>
              <a:rPr lang="ru-RU" sz="2200" b="1" dirty="0">
                <a:solidFill>
                  <a:srgbClr val="002060"/>
                </a:solidFill>
              </a:rPr>
              <a:t> и </a:t>
            </a:r>
            <a:r>
              <a:rPr lang="ru-RU" sz="2200" b="1" dirty="0" err="1">
                <a:solidFill>
                  <a:srgbClr val="002060"/>
                </a:solidFill>
              </a:rPr>
              <a:t>въвеждане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базирани</a:t>
            </a:r>
            <a:r>
              <a:rPr lang="ru-RU" sz="2200" b="1" dirty="0">
                <a:solidFill>
                  <a:srgbClr val="002060"/>
                </a:solidFill>
              </a:rPr>
              <a:t> на ИКТ </a:t>
            </a:r>
            <a:r>
              <a:rPr lang="ru-RU" sz="2200" b="1" dirty="0" err="1">
                <a:solidFill>
                  <a:srgbClr val="002060"/>
                </a:solidFill>
              </a:rPr>
              <a:t>софтуери</a:t>
            </a:r>
            <a:r>
              <a:rPr lang="ru-RU" sz="2200" b="1" dirty="0">
                <a:solidFill>
                  <a:srgbClr val="002060"/>
                </a:solidFill>
              </a:rPr>
              <a:t> за управление на бизнес </a:t>
            </a:r>
            <a:r>
              <a:rPr lang="ru-RU" sz="2200" b="1" dirty="0" err="1">
                <a:solidFill>
                  <a:srgbClr val="002060"/>
                </a:solidFill>
              </a:rPr>
              <a:t>процесите</a:t>
            </a:r>
            <a:r>
              <a:rPr lang="ru-RU" sz="2200" b="1" dirty="0">
                <a:solidFill>
                  <a:srgbClr val="002060"/>
                </a:solidFill>
              </a:rPr>
              <a:t> в </a:t>
            </a:r>
            <a:r>
              <a:rPr lang="ru-RU" sz="2200" b="1" dirty="0" err="1">
                <a:solidFill>
                  <a:srgbClr val="002060"/>
                </a:solidFill>
              </a:rPr>
              <a:t>предприятията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изпълнение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дейност</a:t>
            </a:r>
            <a:r>
              <a:rPr lang="ru-RU" sz="2200" b="1" dirty="0">
                <a:solidFill>
                  <a:srgbClr val="002060"/>
                </a:solidFill>
              </a:rPr>
              <a:t> „</a:t>
            </a:r>
            <a:r>
              <a:rPr lang="ru-RU" sz="2200" b="1" dirty="0" err="1">
                <a:solidFill>
                  <a:srgbClr val="002060"/>
                </a:solidFill>
              </a:rPr>
              <a:t>Подкрепа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растеж</a:t>
            </a:r>
            <a:r>
              <a:rPr lang="ru-RU" sz="2200" b="1" dirty="0">
                <a:solidFill>
                  <a:srgbClr val="002060"/>
                </a:solidFill>
              </a:rPr>
              <a:t> на предприятия чрез </a:t>
            </a:r>
            <a:r>
              <a:rPr lang="ru-RU" sz="22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качеството</a:t>
            </a:r>
            <a:r>
              <a:rPr lang="ru-RU" sz="2200" b="1" dirty="0">
                <a:solidFill>
                  <a:srgbClr val="002060"/>
                </a:solidFill>
              </a:rPr>
              <a:t> и </a:t>
            </a:r>
            <a:r>
              <a:rPr lang="ru-RU" sz="22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200" b="1" dirty="0">
                <a:solidFill>
                  <a:srgbClr val="002060"/>
                </a:solidFill>
              </a:rPr>
              <a:t> на ИКТ и услуги“</a:t>
            </a:r>
          </a:p>
          <a:p>
            <a:endParaRPr lang="ru-RU" sz="2200" b="1" dirty="0">
              <a:solidFill>
                <a:srgbClr val="002060"/>
              </a:solidFill>
            </a:endParaRPr>
          </a:p>
          <a:p>
            <a:r>
              <a:rPr lang="ru-RU" sz="2200" b="1" dirty="0" err="1">
                <a:solidFill>
                  <a:srgbClr val="002060"/>
                </a:solidFill>
              </a:rPr>
              <a:t>Разходи</a:t>
            </a:r>
            <a:r>
              <a:rPr lang="ru-RU" sz="2200" b="1" dirty="0">
                <a:solidFill>
                  <a:srgbClr val="002060"/>
                </a:solidFill>
              </a:rPr>
              <a:t> за услуги по </a:t>
            </a:r>
            <a:r>
              <a:rPr lang="ru-RU" sz="22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софтуер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управленски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системи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като</a:t>
            </a:r>
            <a:r>
              <a:rPr lang="ru-RU" sz="2200" b="1" dirty="0">
                <a:solidFill>
                  <a:srgbClr val="002060"/>
                </a:solidFill>
              </a:rPr>
              <a:t> услуга (</a:t>
            </a:r>
            <a:r>
              <a:rPr lang="ru-RU" sz="2200" b="1" dirty="0" err="1">
                <a:solidFill>
                  <a:srgbClr val="002060"/>
                </a:solidFill>
              </a:rPr>
              <a:t>SaaS</a:t>
            </a:r>
            <a:r>
              <a:rPr lang="ru-RU" sz="2200" b="1" dirty="0">
                <a:solidFill>
                  <a:srgbClr val="002060"/>
                </a:solidFill>
              </a:rPr>
              <a:t>) за </a:t>
            </a:r>
            <a:r>
              <a:rPr lang="ru-RU" sz="2200" b="1" dirty="0" err="1">
                <a:solidFill>
                  <a:srgbClr val="002060"/>
                </a:solidFill>
              </a:rPr>
              <a:t>изпълнение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дейност</a:t>
            </a:r>
            <a:r>
              <a:rPr lang="ru-RU" sz="2200" b="1" dirty="0">
                <a:solidFill>
                  <a:srgbClr val="002060"/>
                </a:solidFill>
              </a:rPr>
              <a:t> „</a:t>
            </a:r>
            <a:r>
              <a:rPr lang="ru-RU" sz="2200" b="1" dirty="0" err="1">
                <a:solidFill>
                  <a:srgbClr val="002060"/>
                </a:solidFill>
              </a:rPr>
              <a:t>Подкрепа</a:t>
            </a:r>
            <a:r>
              <a:rPr lang="ru-RU" sz="2200" b="1" dirty="0">
                <a:solidFill>
                  <a:srgbClr val="002060"/>
                </a:solidFill>
              </a:rPr>
              <a:t> за </a:t>
            </a:r>
            <a:r>
              <a:rPr lang="ru-RU" sz="2200" b="1" dirty="0" err="1">
                <a:solidFill>
                  <a:srgbClr val="002060"/>
                </a:solidFill>
              </a:rPr>
              <a:t>растеж</a:t>
            </a:r>
            <a:r>
              <a:rPr lang="ru-RU" sz="2200" b="1" dirty="0">
                <a:solidFill>
                  <a:srgbClr val="002060"/>
                </a:solidFill>
              </a:rPr>
              <a:t> на предприятия чрез </a:t>
            </a:r>
            <a:r>
              <a:rPr lang="ru-RU" sz="22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качеството</a:t>
            </a:r>
            <a:r>
              <a:rPr lang="ru-RU" sz="2200" b="1" dirty="0">
                <a:solidFill>
                  <a:srgbClr val="002060"/>
                </a:solidFill>
              </a:rPr>
              <a:t> и </a:t>
            </a:r>
            <a:r>
              <a:rPr lang="ru-RU" sz="22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200" b="1" dirty="0">
                <a:solidFill>
                  <a:srgbClr val="002060"/>
                </a:solidFill>
              </a:rPr>
              <a:t> на ИКТ и услуги“</a:t>
            </a:r>
            <a:endParaRPr lang="bg-BG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94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8969726-E6AA-49CF-8505-6CDDDD22C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  <a:latin typeface="+mn-lt"/>
              </a:rPr>
              <a:t>Разходи</a:t>
            </a:r>
            <a:r>
              <a:rPr lang="ru-RU" sz="3200" b="1" dirty="0">
                <a:solidFill>
                  <a:srgbClr val="002060"/>
                </a:solidFill>
                <a:latin typeface="+mn-lt"/>
              </a:rPr>
              <a:t> по информация и </a:t>
            </a:r>
            <a:r>
              <a:rPr lang="ru-RU" sz="3200" b="1" dirty="0" err="1">
                <a:solidFill>
                  <a:srgbClr val="002060"/>
                </a:solidFill>
                <a:latin typeface="+mn-lt"/>
              </a:rPr>
              <a:t>публичност</a:t>
            </a:r>
            <a:br>
              <a:rPr lang="ru-RU" sz="3200" dirty="0">
                <a:latin typeface="+mn-lt"/>
              </a:rPr>
            </a:br>
            <a:br>
              <a:rPr lang="ru-RU" sz="3200" dirty="0">
                <a:latin typeface="+mn-lt"/>
              </a:rPr>
            </a:br>
            <a:endParaRPr lang="bg-BG" sz="3200" dirty="0">
              <a:latin typeface="+mn-lt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7381FFE-A6A5-4043-B6A9-981244FE3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16749"/>
            <a:ext cx="8596668" cy="4630807"/>
          </a:xfrm>
        </p:spPr>
        <p:txBody>
          <a:bodyPr/>
          <a:lstStyle/>
          <a:p>
            <a:r>
              <a:rPr lang="ru-RU" sz="2200" b="1" dirty="0" err="1">
                <a:solidFill>
                  <a:srgbClr val="002060"/>
                </a:solidFill>
              </a:rPr>
              <a:t>Разходи</a:t>
            </a:r>
            <a:r>
              <a:rPr lang="ru-RU" sz="2200" b="1" dirty="0">
                <a:solidFill>
                  <a:srgbClr val="002060"/>
                </a:solidFill>
              </a:rPr>
              <a:t> за визуализация до 2000 </a:t>
            </a:r>
            <a:r>
              <a:rPr lang="ru-RU" sz="2200" b="1" dirty="0" err="1">
                <a:solidFill>
                  <a:srgbClr val="002060"/>
                </a:solidFill>
              </a:rPr>
              <a:t>лв</a:t>
            </a:r>
            <a:r>
              <a:rPr lang="ru-RU" sz="2200" b="1" dirty="0">
                <a:solidFill>
                  <a:srgbClr val="002060"/>
                </a:solidFill>
              </a:rPr>
              <a:t> (фонд: ЕФРР, режим на </a:t>
            </a:r>
            <a:r>
              <a:rPr lang="ru-RU" sz="2200" b="1" dirty="0" err="1">
                <a:solidFill>
                  <a:srgbClr val="002060"/>
                </a:solidFill>
              </a:rPr>
              <a:t>финансиране</a:t>
            </a:r>
            <a:r>
              <a:rPr lang="ru-RU" sz="2200" b="1" dirty="0">
                <a:solidFill>
                  <a:srgbClr val="002060"/>
                </a:solidFill>
              </a:rPr>
              <a:t>: </a:t>
            </a:r>
            <a:r>
              <a:rPr lang="ru-RU" sz="2200" b="1" dirty="0" err="1">
                <a:solidFill>
                  <a:srgbClr val="002060"/>
                </a:solidFill>
              </a:rPr>
              <a:t>de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minimis</a:t>
            </a:r>
            <a:r>
              <a:rPr lang="ru-RU" sz="2200" b="1" dirty="0">
                <a:solidFill>
                  <a:srgbClr val="002060"/>
                </a:solidFill>
              </a:rPr>
              <a:t>, допустим)</a:t>
            </a:r>
          </a:p>
          <a:p>
            <a:r>
              <a:rPr lang="ru-RU" sz="2200" b="1" dirty="0" err="1">
                <a:solidFill>
                  <a:srgbClr val="002060"/>
                </a:solidFill>
              </a:rPr>
              <a:t>Дейностите</a:t>
            </a:r>
            <a:r>
              <a:rPr lang="ru-RU" sz="2200" b="1" dirty="0">
                <a:solidFill>
                  <a:srgbClr val="002060"/>
                </a:solidFill>
              </a:rPr>
              <a:t> за информация и </a:t>
            </a:r>
            <a:r>
              <a:rPr lang="ru-RU" sz="2200" b="1" dirty="0" err="1">
                <a:solidFill>
                  <a:srgbClr val="002060"/>
                </a:solidFill>
              </a:rPr>
              <a:t>комуникация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трябва</a:t>
            </a:r>
            <a:r>
              <a:rPr lang="ru-RU" sz="2200" b="1" dirty="0">
                <a:solidFill>
                  <a:srgbClr val="002060"/>
                </a:solidFill>
              </a:rPr>
              <a:t> да </a:t>
            </a:r>
            <a:r>
              <a:rPr lang="ru-RU" sz="2200" b="1" dirty="0" err="1">
                <a:solidFill>
                  <a:srgbClr val="002060"/>
                </a:solidFill>
              </a:rPr>
              <a:t>отговарят</a:t>
            </a:r>
            <a:r>
              <a:rPr lang="ru-RU" sz="2200" b="1" dirty="0">
                <a:solidFill>
                  <a:srgbClr val="002060"/>
                </a:solidFill>
              </a:rPr>
              <a:t> на </a:t>
            </a:r>
            <a:r>
              <a:rPr lang="ru-RU" sz="2200" b="1" dirty="0" err="1">
                <a:solidFill>
                  <a:srgbClr val="002060"/>
                </a:solidFill>
              </a:rPr>
              <a:t>условията</a:t>
            </a:r>
            <a:r>
              <a:rPr lang="ru-RU" sz="2200" b="1" dirty="0">
                <a:solidFill>
                  <a:srgbClr val="002060"/>
                </a:solidFill>
              </a:rPr>
              <a:t> и </a:t>
            </a:r>
            <a:r>
              <a:rPr lang="ru-RU" sz="2200" b="1" dirty="0" err="1">
                <a:solidFill>
                  <a:srgbClr val="002060"/>
                </a:solidFill>
              </a:rPr>
              <a:t>изискванията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описани</a:t>
            </a:r>
            <a:r>
              <a:rPr lang="ru-RU" sz="2200" b="1" dirty="0">
                <a:solidFill>
                  <a:srgbClr val="002060"/>
                </a:solidFill>
              </a:rPr>
              <a:t> в </a:t>
            </a:r>
            <a:r>
              <a:rPr lang="ru-RU" sz="2200" b="1" dirty="0">
                <a:solidFill>
                  <a:srgbClr val="0070C0"/>
                </a:solidFill>
              </a:rPr>
              <a:t>Единен </a:t>
            </a:r>
            <a:r>
              <a:rPr lang="ru-RU" sz="2200" b="1" dirty="0" err="1">
                <a:solidFill>
                  <a:srgbClr val="0070C0"/>
                </a:solidFill>
              </a:rPr>
              <a:t>наръчник</a:t>
            </a:r>
            <a:r>
              <a:rPr lang="ru-RU" sz="2200" b="1" dirty="0">
                <a:solidFill>
                  <a:srgbClr val="0070C0"/>
                </a:solidFill>
              </a:rPr>
              <a:t> на </a:t>
            </a:r>
            <a:r>
              <a:rPr lang="ru-RU" sz="2200" b="1" dirty="0" err="1">
                <a:solidFill>
                  <a:srgbClr val="0070C0"/>
                </a:solidFill>
              </a:rPr>
              <a:t>бенефициента</a:t>
            </a:r>
            <a:r>
              <a:rPr lang="ru-RU" sz="2200" b="1" dirty="0">
                <a:solidFill>
                  <a:srgbClr val="0070C0"/>
                </a:solidFill>
              </a:rPr>
              <a:t> за </a:t>
            </a:r>
            <a:r>
              <a:rPr lang="ru-RU" sz="2200" b="1" dirty="0" err="1">
                <a:solidFill>
                  <a:srgbClr val="0070C0"/>
                </a:solidFill>
              </a:rPr>
              <a:t>прилагане</a:t>
            </a:r>
            <a:r>
              <a:rPr lang="ru-RU" sz="2200" b="1" dirty="0">
                <a:solidFill>
                  <a:srgbClr val="0070C0"/>
                </a:solidFill>
              </a:rPr>
              <a:t> на </a:t>
            </a:r>
            <a:r>
              <a:rPr lang="ru-RU" sz="2200" b="1" dirty="0" err="1">
                <a:solidFill>
                  <a:srgbClr val="0070C0"/>
                </a:solidFill>
              </a:rPr>
              <a:t>правилата</a:t>
            </a:r>
            <a:r>
              <a:rPr lang="ru-RU" sz="2200" b="1" dirty="0">
                <a:solidFill>
                  <a:srgbClr val="0070C0"/>
                </a:solidFill>
              </a:rPr>
              <a:t> за информация и </a:t>
            </a:r>
            <a:r>
              <a:rPr lang="ru-RU" sz="2200" b="1" dirty="0" err="1">
                <a:solidFill>
                  <a:srgbClr val="0070C0"/>
                </a:solidFill>
              </a:rPr>
              <a:t>комуникация</a:t>
            </a:r>
            <a:r>
              <a:rPr lang="ru-RU" sz="2200" b="1" dirty="0">
                <a:solidFill>
                  <a:srgbClr val="0070C0"/>
                </a:solidFill>
              </a:rPr>
              <a:t> 2014-2020 г., </a:t>
            </a:r>
            <a:r>
              <a:rPr lang="ru-RU" sz="2200" b="1" dirty="0" err="1">
                <a:solidFill>
                  <a:srgbClr val="0070C0"/>
                </a:solidFill>
              </a:rPr>
              <a:t>публикуван</a:t>
            </a:r>
            <a:r>
              <a:rPr lang="ru-RU" sz="2200" b="1" dirty="0">
                <a:solidFill>
                  <a:srgbClr val="0070C0"/>
                </a:solidFill>
              </a:rPr>
              <a:t> на интернет </a:t>
            </a:r>
            <a:r>
              <a:rPr lang="ru-RU" sz="2200" b="1" dirty="0" err="1">
                <a:solidFill>
                  <a:srgbClr val="0070C0"/>
                </a:solidFill>
              </a:rPr>
              <a:t>страницата</a:t>
            </a:r>
            <a:r>
              <a:rPr lang="ru-RU" sz="2200" b="1" dirty="0">
                <a:solidFill>
                  <a:srgbClr val="0070C0"/>
                </a:solidFill>
              </a:rPr>
              <a:t> на УО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216" y="441960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1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FB118AE-7B21-490F-BC6A-8F231A0EC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78" y="914400"/>
            <a:ext cx="8596668" cy="1320800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002060"/>
                </a:solidFill>
                <a:latin typeface="Arial Black" panose="020B0A04020102020204" pitchFamily="34" charset="0"/>
              </a:rPr>
              <a:t>Основна цел на процедурата: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DED0C3A-9C13-4F59-BB8A-9D987D1E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02" y="183140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Да се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създадат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възможности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за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повишаване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продуктивността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предприятията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, диверсификация на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продуктовото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портфолио и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реализиране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продукцията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нови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пазари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чрез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подкрепа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с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безвъзмездна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финансова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помощ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съответствие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с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Националната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стратегия за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насърчаване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МСП, 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също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и чрез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подобряване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достъпа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до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финансиране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  <a:p>
            <a:endParaRPr lang="ru-RU" dirty="0"/>
          </a:p>
          <a:p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3508356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51DEE3-A18B-41B6-98A3-098B0151C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ПЕРИОД ЗА ПРИЕМ И НАЧИН НА  ПОДАВАНЕ НА ПРОЕКТНИ ПРЕДЛОЖЕНИЯ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365DA17-74E9-408C-90A1-809BE4AD7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26" y="2745805"/>
            <a:ext cx="8596668" cy="3880773"/>
          </a:xfrm>
        </p:spPr>
        <p:txBody>
          <a:bodyPr/>
          <a:lstStyle/>
          <a:p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Периодът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на прием на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проектни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предложения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обхваща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2018-2019 г.:</a:t>
            </a:r>
          </a:p>
          <a:p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Краен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срок за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подаване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на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проектни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предложения: по </a:t>
            </a:r>
            <a:r>
              <a:rPr lang="ru-RU" sz="2400" b="1" dirty="0" err="1">
                <a:solidFill>
                  <a:srgbClr val="FF0000"/>
                </a:solidFill>
              </a:rPr>
              <a:t>първа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покана</a:t>
            </a:r>
            <a:r>
              <a:rPr lang="ru-RU" sz="2400" b="1" dirty="0">
                <a:solidFill>
                  <a:srgbClr val="FF0000"/>
                </a:solidFill>
              </a:rPr>
              <a:t> е 17:30 часа на 18 </a:t>
            </a:r>
            <a:r>
              <a:rPr lang="ru-RU" sz="2400" b="1" dirty="0" err="1">
                <a:solidFill>
                  <a:srgbClr val="FF0000"/>
                </a:solidFill>
              </a:rPr>
              <a:t>ноември</a:t>
            </a:r>
            <a:r>
              <a:rPr lang="ru-RU" sz="2400" b="1" dirty="0">
                <a:solidFill>
                  <a:srgbClr val="FF0000"/>
                </a:solidFill>
              </a:rPr>
              <a:t> 2018 г.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Краен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срок за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подаване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на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проектни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предложения по </a:t>
            </a:r>
            <a:r>
              <a:rPr lang="ru-RU" sz="2400" b="1" dirty="0">
                <a:solidFill>
                  <a:srgbClr val="FF0000"/>
                </a:solidFill>
              </a:rPr>
              <a:t>втора </a:t>
            </a:r>
            <a:r>
              <a:rPr lang="ru-RU" sz="2400" b="1" dirty="0" err="1">
                <a:solidFill>
                  <a:srgbClr val="FF0000"/>
                </a:solidFill>
              </a:rPr>
              <a:t>покана</a:t>
            </a:r>
            <a:r>
              <a:rPr lang="ru-RU" sz="2400" b="1" dirty="0">
                <a:solidFill>
                  <a:srgbClr val="FF0000"/>
                </a:solidFill>
              </a:rPr>
              <a:t> е 17,30 часа на 30 май 2019 г.</a:t>
            </a:r>
          </a:p>
          <a:p>
            <a:endParaRPr lang="ru-RU" dirty="0"/>
          </a:p>
          <a:p>
            <a:endParaRPr lang="ru-RU" dirty="0"/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94" y="844294"/>
            <a:ext cx="2857502" cy="228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30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15C6EE4-6E0C-4A49-B1F5-BDA28A87A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МЯСТО НА ПОДАВАНЕ НА ПРОЕКТНИ ПРЕДЛОЖЕНИЯ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EB677F6-0FFC-4125-9CF4-4FAC41E47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7957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Подаването</a:t>
            </a:r>
            <a:r>
              <a:rPr lang="ru-RU" sz="2600" b="1" dirty="0">
                <a:solidFill>
                  <a:srgbClr val="002060"/>
                </a:solidFill>
              </a:rPr>
              <a:t> на </a:t>
            </a:r>
            <a:r>
              <a:rPr lang="ru-RU" sz="2600" b="1" dirty="0" err="1">
                <a:solidFill>
                  <a:srgbClr val="002060"/>
                </a:solidFill>
              </a:rPr>
              <a:t>проектно</a:t>
            </a:r>
            <a:r>
              <a:rPr lang="ru-RU" sz="2600" b="1" dirty="0">
                <a:solidFill>
                  <a:srgbClr val="002060"/>
                </a:solidFill>
              </a:rPr>
              <a:t> предложение по </a:t>
            </a:r>
            <a:r>
              <a:rPr lang="ru-RU" sz="2600" b="1" dirty="0" err="1">
                <a:solidFill>
                  <a:srgbClr val="002060"/>
                </a:solidFill>
              </a:rPr>
              <a:t>настоящата</a:t>
            </a:r>
            <a:r>
              <a:rPr lang="ru-RU" sz="2600" b="1" dirty="0">
                <a:solidFill>
                  <a:srgbClr val="002060"/>
                </a:solidFill>
              </a:rPr>
              <a:t> процедура се </a:t>
            </a:r>
            <a:r>
              <a:rPr lang="ru-RU" sz="2600" b="1" dirty="0" err="1">
                <a:solidFill>
                  <a:srgbClr val="002060"/>
                </a:solidFill>
              </a:rPr>
              <a:t>осъществява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изцяло</a:t>
            </a:r>
            <a:r>
              <a:rPr lang="ru-RU" sz="2600" b="1" dirty="0">
                <a:solidFill>
                  <a:srgbClr val="002060"/>
                </a:solidFill>
              </a:rPr>
              <a:t> по </a:t>
            </a:r>
            <a:r>
              <a:rPr lang="ru-RU" sz="2600" b="1" dirty="0" err="1">
                <a:solidFill>
                  <a:srgbClr val="002060"/>
                </a:solidFill>
              </a:rPr>
              <a:t>електронен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път</a:t>
            </a:r>
            <a:r>
              <a:rPr lang="ru-RU" sz="2600" b="1" dirty="0">
                <a:solidFill>
                  <a:srgbClr val="002060"/>
                </a:solidFill>
              </a:rPr>
              <a:t> чрез </a:t>
            </a:r>
            <a:r>
              <a:rPr lang="ru-RU" sz="2600" b="1" dirty="0" err="1">
                <a:solidFill>
                  <a:srgbClr val="002060"/>
                </a:solidFill>
              </a:rPr>
              <a:t>Информационната</a:t>
            </a:r>
            <a:r>
              <a:rPr lang="ru-RU" sz="2600" b="1" dirty="0">
                <a:solidFill>
                  <a:srgbClr val="002060"/>
                </a:solidFill>
              </a:rPr>
              <a:t> система за управление и наблюдение на </a:t>
            </a:r>
            <a:r>
              <a:rPr lang="ru-RU" sz="2600" b="1" dirty="0" err="1">
                <a:solidFill>
                  <a:srgbClr val="002060"/>
                </a:solidFill>
              </a:rPr>
              <a:t>Структурните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инструменти</a:t>
            </a:r>
            <a:r>
              <a:rPr lang="ru-RU" sz="2600" b="1" dirty="0">
                <a:solidFill>
                  <a:srgbClr val="002060"/>
                </a:solidFill>
              </a:rPr>
              <a:t> на ЕС в </a:t>
            </a:r>
            <a:r>
              <a:rPr lang="ru-RU" sz="2600" b="1" dirty="0" err="1">
                <a:solidFill>
                  <a:srgbClr val="002060"/>
                </a:solidFill>
              </a:rPr>
              <a:t>България</a:t>
            </a:r>
            <a:r>
              <a:rPr lang="ru-RU" sz="2600" b="1" dirty="0">
                <a:solidFill>
                  <a:srgbClr val="002060"/>
                </a:solidFill>
              </a:rPr>
              <a:t> (ИСУН 2020) </a:t>
            </a:r>
            <a:r>
              <a:rPr lang="ru-RU" sz="2600" b="1" dirty="0" err="1">
                <a:solidFill>
                  <a:srgbClr val="002060"/>
                </a:solidFill>
              </a:rPr>
              <a:t>единствено</a:t>
            </a:r>
            <a:r>
              <a:rPr lang="ru-RU" sz="2600" b="1" dirty="0">
                <a:solidFill>
                  <a:srgbClr val="002060"/>
                </a:solidFill>
              </a:rPr>
              <a:t> с </a:t>
            </a:r>
            <a:r>
              <a:rPr lang="ru-RU" sz="26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600" b="1" dirty="0">
                <a:solidFill>
                  <a:srgbClr val="002060"/>
                </a:solidFill>
              </a:rPr>
              <a:t> на </a:t>
            </a:r>
            <a:r>
              <a:rPr lang="ru-RU" sz="2600" b="1" dirty="0" err="1">
                <a:solidFill>
                  <a:srgbClr val="002060"/>
                </a:solidFill>
              </a:rPr>
              <a:t>Квалифициран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електронен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подпис</a:t>
            </a:r>
            <a:r>
              <a:rPr lang="ru-RU" sz="2600" b="1" dirty="0">
                <a:solidFill>
                  <a:srgbClr val="002060"/>
                </a:solidFill>
              </a:rPr>
              <a:t> (КЕП), чрез </a:t>
            </a:r>
            <a:r>
              <a:rPr lang="ru-RU" sz="2600" b="1" dirty="0" err="1">
                <a:solidFill>
                  <a:srgbClr val="002060"/>
                </a:solidFill>
              </a:rPr>
              <a:t>модула</a:t>
            </a:r>
            <a:r>
              <a:rPr lang="ru-RU" sz="2600" b="1" dirty="0">
                <a:solidFill>
                  <a:srgbClr val="002060"/>
                </a:solidFill>
              </a:rPr>
              <a:t> „Е-</a:t>
            </a:r>
            <a:r>
              <a:rPr lang="ru-RU" sz="2600" b="1" dirty="0" err="1">
                <a:solidFill>
                  <a:srgbClr val="002060"/>
                </a:solidFill>
              </a:rPr>
              <a:t>кандидатстване</a:t>
            </a:r>
            <a:r>
              <a:rPr lang="ru-RU" sz="2600" b="1" dirty="0">
                <a:solidFill>
                  <a:srgbClr val="002060"/>
                </a:solidFill>
              </a:rPr>
              <a:t>“ на </a:t>
            </a:r>
            <a:r>
              <a:rPr lang="ru-RU" sz="2600" b="1" dirty="0" err="1">
                <a:solidFill>
                  <a:srgbClr val="002060"/>
                </a:solidFill>
              </a:rPr>
              <a:t>следния</a:t>
            </a:r>
            <a:r>
              <a:rPr lang="ru-RU" sz="2600" b="1" dirty="0">
                <a:solidFill>
                  <a:srgbClr val="002060"/>
                </a:solidFill>
              </a:rPr>
              <a:t> интернет адрес: </a:t>
            </a:r>
            <a:r>
              <a:rPr lang="ru-RU" sz="2600" b="1" dirty="0">
                <a:hlinkClick r:id="rId2"/>
              </a:rPr>
              <a:t>https://eumis2020.government.bg</a:t>
            </a:r>
            <a:r>
              <a:rPr lang="ru-RU" sz="2600" b="1" dirty="0"/>
              <a:t>.</a:t>
            </a:r>
          </a:p>
          <a:p>
            <a:r>
              <a:rPr lang="ru-RU" sz="2600" b="1" dirty="0" err="1">
                <a:solidFill>
                  <a:srgbClr val="002060"/>
                </a:solidFill>
              </a:rPr>
              <a:t>Пълният</a:t>
            </a:r>
            <a:r>
              <a:rPr lang="ru-RU" sz="2600" b="1" dirty="0">
                <a:solidFill>
                  <a:srgbClr val="002060"/>
                </a:solidFill>
              </a:rPr>
              <a:t> пакет </a:t>
            </a:r>
            <a:r>
              <a:rPr lang="ru-RU" sz="2600" b="1" dirty="0" err="1">
                <a:solidFill>
                  <a:srgbClr val="002060"/>
                </a:solidFill>
              </a:rPr>
              <a:t>документи</a:t>
            </a:r>
            <a:r>
              <a:rPr lang="ru-RU" sz="2600" b="1" dirty="0">
                <a:solidFill>
                  <a:srgbClr val="002060"/>
                </a:solidFill>
              </a:rPr>
              <a:t> за </a:t>
            </a:r>
            <a:r>
              <a:rPr lang="ru-RU" sz="2600" b="1" dirty="0" err="1">
                <a:solidFill>
                  <a:srgbClr val="002060"/>
                </a:solidFill>
              </a:rPr>
              <a:t>кандидатстване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са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>
                <a:solidFill>
                  <a:srgbClr val="002060"/>
                </a:solidFill>
              </a:rPr>
              <a:t>публикувани</a:t>
            </a:r>
            <a:r>
              <a:rPr lang="ru-RU" sz="2600" b="1" dirty="0">
                <a:solidFill>
                  <a:srgbClr val="002060"/>
                </a:solidFill>
              </a:rPr>
              <a:t> на </a:t>
            </a:r>
            <a:r>
              <a:rPr lang="ru-RU" sz="2600" b="1" dirty="0" err="1">
                <a:solidFill>
                  <a:srgbClr val="002060"/>
                </a:solidFill>
              </a:rPr>
              <a:t>следните</a:t>
            </a:r>
            <a:r>
              <a:rPr lang="ru-RU" sz="2600" b="1" dirty="0">
                <a:solidFill>
                  <a:srgbClr val="002060"/>
                </a:solidFill>
              </a:rPr>
              <a:t> интернет </a:t>
            </a:r>
            <a:r>
              <a:rPr lang="ru-RU" sz="2600" b="1" dirty="0" err="1">
                <a:solidFill>
                  <a:srgbClr val="002060"/>
                </a:solidFill>
              </a:rPr>
              <a:t>адреси</a:t>
            </a:r>
            <a:r>
              <a:rPr lang="ru-RU" sz="2600" b="1" dirty="0">
                <a:solidFill>
                  <a:srgbClr val="002060"/>
                </a:solidFill>
              </a:rPr>
              <a:t>:</a:t>
            </a:r>
          </a:p>
          <a:p>
            <a:r>
              <a:rPr lang="ru-RU" sz="2600" b="1" dirty="0">
                <a:solidFill>
                  <a:srgbClr val="002060"/>
                </a:solidFill>
              </a:rPr>
              <a:t>-	на сайта на МИГ ЛОМ  -  </a:t>
            </a:r>
            <a:r>
              <a:rPr lang="ru-RU" sz="2600" b="1" dirty="0"/>
              <a:t>http://</a:t>
            </a:r>
            <a:r>
              <a:rPr lang="ru-RU" sz="2600" b="1" dirty="0">
                <a:hlinkClick r:id="rId3"/>
              </a:rPr>
              <a:t>www.miglom.org</a:t>
            </a:r>
            <a:endParaRPr lang="ru-RU" sz="2600" b="1" dirty="0"/>
          </a:p>
          <a:p>
            <a:endParaRPr lang="ru-RU" sz="2600" b="1" dirty="0"/>
          </a:p>
          <a:p>
            <a:r>
              <a:rPr lang="ru-RU" sz="2600" b="1" dirty="0">
                <a:solidFill>
                  <a:srgbClr val="002060"/>
                </a:solidFill>
              </a:rPr>
              <a:t>-	на сайта на ИСУН - </a:t>
            </a:r>
            <a:r>
              <a:rPr lang="ru-RU" sz="2600" b="1" dirty="0">
                <a:hlinkClick r:id="rId4"/>
              </a:rPr>
              <a:t>https://umis2020.government.bg/bg/s/Procedure/Activ</a:t>
            </a:r>
            <a:endParaRPr lang="ru-RU" sz="2600" b="1" dirty="0"/>
          </a:p>
          <a:p>
            <a:endParaRPr lang="ru-RU" b="1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84954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63EBB5C-0A54-4137-BC37-E590E53EB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БЮДЖЕТ НА ПРИЕМА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816BA24-A98E-45BE-B788-F6A58A494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1014"/>
            <a:ext cx="9114848" cy="5166986"/>
          </a:xfrm>
        </p:spPr>
        <p:txBody>
          <a:bodyPr>
            <a:normAutofit lnSpcReduction="10000"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Бюджет по </a:t>
            </a:r>
            <a:r>
              <a:rPr lang="ru-RU" sz="2600" b="1" dirty="0" err="1">
                <a:solidFill>
                  <a:srgbClr val="FF0000"/>
                </a:solidFill>
              </a:rPr>
              <a:t>процедурата</a:t>
            </a:r>
            <a:r>
              <a:rPr lang="ru-RU" sz="2600" b="1" dirty="0">
                <a:solidFill>
                  <a:srgbClr val="FF0000"/>
                </a:solidFill>
              </a:rPr>
              <a:t> за </a:t>
            </a:r>
            <a:r>
              <a:rPr lang="ru-RU" sz="2600" b="1" dirty="0" err="1">
                <a:solidFill>
                  <a:srgbClr val="FF0000"/>
                </a:solidFill>
              </a:rPr>
              <a:t>двата</a:t>
            </a:r>
            <a:r>
              <a:rPr lang="ru-RU" sz="2600" b="1" dirty="0">
                <a:solidFill>
                  <a:srgbClr val="FF0000"/>
                </a:solidFill>
              </a:rPr>
              <a:t> приема : 1 955 800  лева.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Общ размер на бюджета по </a:t>
            </a:r>
            <a:r>
              <a:rPr lang="ru-RU" sz="2000" b="1" dirty="0" err="1">
                <a:solidFill>
                  <a:srgbClr val="002060"/>
                </a:solidFill>
              </a:rPr>
              <a:t>втори</a:t>
            </a:r>
            <a:r>
              <a:rPr lang="ru-RU" sz="2000" b="1" dirty="0">
                <a:solidFill>
                  <a:srgbClr val="002060"/>
                </a:solidFill>
              </a:rPr>
              <a:t> прием: </a:t>
            </a:r>
            <a:r>
              <a:rPr lang="ru-RU" sz="2000" b="1" dirty="0" err="1">
                <a:solidFill>
                  <a:srgbClr val="002060"/>
                </a:solidFill>
              </a:rPr>
              <a:t>Остатъкът</a:t>
            </a:r>
            <a:r>
              <a:rPr lang="ru-RU" sz="2000" b="1" dirty="0">
                <a:solidFill>
                  <a:srgbClr val="002060"/>
                </a:solidFill>
              </a:rPr>
              <a:t> от </a:t>
            </a:r>
            <a:r>
              <a:rPr lang="ru-RU" sz="2000" b="1" dirty="0" err="1">
                <a:solidFill>
                  <a:srgbClr val="002060"/>
                </a:solidFill>
              </a:rPr>
              <a:t>неусвоения</a:t>
            </a:r>
            <a:r>
              <a:rPr lang="ru-RU" sz="2000" b="1" dirty="0">
                <a:solidFill>
                  <a:srgbClr val="002060"/>
                </a:solidFill>
              </a:rPr>
              <a:t> бюджет от </a:t>
            </a:r>
            <a:r>
              <a:rPr lang="ru-RU" sz="2000" b="1" dirty="0" err="1">
                <a:solidFill>
                  <a:srgbClr val="002060"/>
                </a:solidFill>
              </a:rPr>
              <a:t>първи</a:t>
            </a:r>
            <a:r>
              <a:rPr lang="ru-RU" sz="2000" b="1" dirty="0">
                <a:solidFill>
                  <a:srgbClr val="002060"/>
                </a:solidFill>
              </a:rPr>
              <a:t> прием. </a:t>
            </a:r>
          </a:p>
          <a:p>
            <a:endParaRPr lang="ru-RU" sz="2000" b="1" dirty="0"/>
          </a:p>
          <a:p>
            <a:endParaRPr lang="bg-BG" sz="2000" b="1" dirty="0"/>
          </a:p>
          <a:p>
            <a:endParaRPr lang="bg-BG" sz="2000" b="1" dirty="0"/>
          </a:p>
          <a:p>
            <a:r>
              <a:rPr lang="ru-RU" sz="2000" b="1" dirty="0" err="1">
                <a:solidFill>
                  <a:srgbClr val="FF0000"/>
                </a:solidFill>
              </a:rPr>
              <a:t>Максималният</a:t>
            </a:r>
            <a:r>
              <a:rPr lang="ru-RU" sz="2000" b="1" dirty="0">
                <a:solidFill>
                  <a:srgbClr val="FF0000"/>
                </a:solidFill>
              </a:rPr>
              <a:t> размер на </a:t>
            </a:r>
            <a:r>
              <a:rPr lang="ru-RU" sz="2000" b="1" dirty="0" err="1">
                <a:solidFill>
                  <a:srgbClr val="FF0000"/>
                </a:solidFill>
              </a:rPr>
              <a:t>общите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допустими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разходи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по проект е  </a:t>
            </a:r>
            <a:r>
              <a:rPr lang="ru-RU" sz="2000" b="1" dirty="0">
                <a:solidFill>
                  <a:srgbClr val="FF0000"/>
                </a:solidFill>
              </a:rPr>
              <a:t>391 166 лева.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Минималният</a:t>
            </a:r>
            <a:r>
              <a:rPr lang="ru-RU" sz="2000" b="1" dirty="0">
                <a:solidFill>
                  <a:srgbClr val="FF0000"/>
                </a:solidFill>
              </a:rPr>
              <a:t> размер на БФП </a:t>
            </a:r>
            <a:r>
              <a:rPr lang="ru-RU" sz="2000" b="1" dirty="0">
                <a:solidFill>
                  <a:srgbClr val="002060"/>
                </a:solidFill>
              </a:rPr>
              <a:t>за проект е в </a:t>
            </a:r>
            <a:r>
              <a:rPr lang="ru-RU" sz="2000" b="1" dirty="0" err="1">
                <a:solidFill>
                  <a:srgbClr val="002060"/>
                </a:solidFill>
              </a:rPr>
              <a:t>рамките</a:t>
            </a:r>
            <a:r>
              <a:rPr lang="ru-RU" sz="2000" b="1" dirty="0">
                <a:solidFill>
                  <a:srgbClr val="002060"/>
                </a:solidFill>
              </a:rPr>
              <a:t> на  </a:t>
            </a:r>
            <a:r>
              <a:rPr lang="ru-RU" sz="2000" b="1" dirty="0">
                <a:solidFill>
                  <a:srgbClr val="FF0000"/>
                </a:solidFill>
              </a:rPr>
              <a:t>30 000 лева.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Максималният</a:t>
            </a:r>
            <a:r>
              <a:rPr lang="ru-RU" sz="2000" b="1" dirty="0">
                <a:solidFill>
                  <a:srgbClr val="FF0000"/>
                </a:solidFill>
              </a:rPr>
              <a:t> размер на БФП е 352 049,40 лева.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Максималният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интензитет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</a:rPr>
              <a:t>помощта</a:t>
            </a:r>
            <a:r>
              <a:rPr lang="ru-RU" sz="2000" b="1" dirty="0">
                <a:solidFill>
                  <a:srgbClr val="002060"/>
                </a:solidFill>
              </a:rPr>
              <a:t> е </a:t>
            </a:r>
            <a:r>
              <a:rPr lang="ru-RU" sz="2000" b="1" dirty="0">
                <a:solidFill>
                  <a:srgbClr val="FF0000"/>
                </a:solidFill>
              </a:rPr>
              <a:t>до 90 % </a:t>
            </a:r>
            <a:r>
              <a:rPr lang="ru-RU" sz="2000" b="1" dirty="0">
                <a:solidFill>
                  <a:srgbClr val="002060"/>
                </a:solidFill>
              </a:rPr>
              <a:t>от </a:t>
            </a:r>
            <a:r>
              <a:rPr lang="ru-RU" sz="2000" b="1" dirty="0" err="1">
                <a:solidFill>
                  <a:srgbClr val="002060"/>
                </a:solidFill>
              </a:rPr>
              <a:t>общата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стойност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допустимите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разходи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endParaRPr lang="bg-BG" dirty="0"/>
          </a:p>
          <a:p>
            <a:endParaRPr lang="bg-BG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55A46B6-96F2-4D6B-B1A2-77D6150FF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336137"/>
              </p:ext>
            </p:extLst>
          </p:nvPr>
        </p:nvGraphicFramePr>
        <p:xfrm>
          <a:off x="677863" y="3148314"/>
          <a:ext cx="9230067" cy="1184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6689">
                  <a:extLst>
                    <a:ext uri="{9D8B030D-6E8A-4147-A177-3AD203B41FA5}">
                      <a16:colId xmlns:a16="http://schemas.microsoft.com/office/drawing/2014/main" val="4241500991"/>
                    </a:ext>
                  </a:extLst>
                </a:gridCol>
                <a:gridCol w="3076689">
                  <a:extLst>
                    <a:ext uri="{9D8B030D-6E8A-4147-A177-3AD203B41FA5}">
                      <a16:colId xmlns:a16="http://schemas.microsoft.com/office/drawing/2014/main" val="3310401031"/>
                    </a:ext>
                  </a:extLst>
                </a:gridCol>
                <a:gridCol w="3076689">
                  <a:extLst>
                    <a:ext uri="{9D8B030D-6E8A-4147-A177-3AD203B41FA5}">
                      <a16:colId xmlns:a16="http://schemas.microsoft.com/office/drawing/2014/main" val="3640779731"/>
                    </a:ext>
                  </a:extLst>
                </a:gridCol>
              </a:tblGrid>
              <a:tr h="708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Общ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размер</a:t>
                      </a:r>
                      <a:r>
                        <a:rPr lang="fr-FR" sz="1200" dirty="0">
                          <a:effectLst/>
                        </a:rPr>
                        <a:t> на </a:t>
                      </a:r>
                      <a:r>
                        <a:rPr lang="fr-FR" sz="1200" dirty="0" err="1">
                          <a:effectLst/>
                        </a:rPr>
                        <a:t>безвъзмездна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финансова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помощ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Средства</a:t>
                      </a:r>
                      <a:r>
                        <a:rPr lang="fr-FR" sz="1200" dirty="0">
                          <a:effectLst/>
                        </a:rPr>
                        <a:t> от </a:t>
                      </a:r>
                      <a:r>
                        <a:rPr lang="fr-FR" sz="1200" dirty="0" err="1">
                          <a:effectLst/>
                        </a:rPr>
                        <a:t>Европейския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фонд</a:t>
                      </a:r>
                      <a:r>
                        <a:rPr lang="fr-FR" sz="1200" dirty="0">
                          <a:effectLst/>
                        </a:rPr>
                        <a:t> за </a:t>
                      </a:r>
                      <a:r>
                        <a:rPr lang="fr-FR" sz="1200" dirty="0" err="1">
                          <a:effectLst/>
                        </a:rPr>
                        <a:t>регионално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err="1">
                          <a:effectLst/>
                        </a:rPr>
                        <a:t>развитие</a:t>
                      </a:r>
                      <a:r>
                        <a:rPr lang="fr-FR" sz="1200" dirty="0">
                          <a:effectLst/>
                        </a:rPr>
                        <a:t> (ЕФРР)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Национално съфинансиране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37701599"/>
                  </a:ext>
                </a:extLst>
              </a:tr>
              <a:tr h="476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1 955 800,00 лв.  </a:t>
                      </a:r>
                      <a:endParaRPr lang="bg-BG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  999984,66 </a:t>
                      </a:r>
                      <a:r>
                        <a:rPr lang="bg-BG" sz="1200" dirty="0">
                          <a:effectLst/>
                        </a:rPr>
                        <a:t>евро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02060"/>
                          </a:solidFill>
                          <a:effectLst/>
                        </a:rPr>
                        <a:t>1 662 430,00лв.</a:t>
                      </a:r>
                      <a:endParaRPr lang="bg-BG" sz="12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02060"/>
                          </a:solidFill>
                          <a:effectLst/>
                        </a:rPr>
                        <a:t>849986,9</a:t>
                      </a:r>
                      <a:r>
                        <a:rPr lang="bg-BG" sz="1200" b="1" dirty="0">
                          <a:solidFill>
                            <a:srgbClr val="002060"/>
                          </a:solidFill>
                          <a:effectLst/>
                        </a:rPr>
                        <a:t>7 евро</a:t>
                      </a:r>
                      <a:endParaRPr lang="bg-BG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02060"/>
                          </a:solidFill>
                          <a:effectLst/>
                        </a:rPr>
                        <a:t>293 370,00лв.</a:t>
                      </a:r>
                      <a:endParaRPr lang="bg-BG" sz="12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02060"/>
                          </a:solidFill>
                          <a:effectLst/>
                        </a:rPr>
                        <a:t>149997,69 </a:t>
                      </a:r>
                      <a:r>
                        <a:rPr lang="bg-BG" sz="1200" b="1" dirty="0">
                          <a:solidFill>
                            <a:srgbClr val="002060"/>
                          </a:solidFill>
                          <a:effectLst/>
                        </a:rPr>
                        <a:t>евро</a:t>
                      </a:r>
                      <a:endParaRPr lang="bg-BG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088600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48FABD0-D0A3-4B2C-8B01-C3F8B0853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5988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16455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AA9862C-2D01-472B-AB14-ECD88E018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002060"/>
                </a:solidFill>
              </a:rPr>
              <a:t>БЛАГОДАРЯ ЗА ВНИМАНИЕТО!</a:t>
            </a:r>
            <a:br>
              <a:rPr lang="bg-BG" b="1" dirty="0">
                <a:solidFill>
                  <a:srgbClr val="002060"/>
                </a:solidFill>
              </a:rPr>
            </a:br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500CAD4-719B-4128-AC6E-371D031A9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26" y="1586484"/>
            <a:ext cx="8596668" cy="2406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g-BG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bg-BG" dirty="0">
                <a:solidFill>
                  <a:srgbClr val="002060"/>
                </a:solidFill>
                <a:latin typeface="Arial Black" panose="020B0A04020102020204" pitchFamily="34" charset="0"/>
              </a:rPr>
              <a:t>КРАСИМИРА ТОМОВА-НИКИФОРОВА</a:t>
            </a:r>
          </a:p>
          <a:p>
            <a:pPr marL="0" indent="0" algn="ctr">
              <a:buNone/>
            </a:pPr>
            <a:r>
              <a:rPr lang="bg-BG" dirty="0">
                <a:solidFill>
                  <a:srgbClr val="002060"/>
                </a:solidFill>
                <a:latin typeface="Arial Black" panose="020B0A04020102020204" pitchFamily="34" charset="0"/>
              </a:rPr>
              <a:t>Експерт стратегия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, тел. 0877 944 160;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е-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mail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: office@miglom.org</a:t>
            </a:r>
          </a:p>
          <a:p>
            <a:pPr marL="0" indent="0" algn="ctr">
              <a:buNone/>
            </a:pPr>
            <a:endParaRPr lang="bg-BG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10BF3DD1-6292-4826-8B51-763FADCE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168" y="3789578"/>
            <a:ext cx="2286198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4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FACBFF4-9E1A-4DFD-80D5-A0D3B01F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  <a:t>ДОПУСТИМИ КАНДИДАТИ</a:t>
            </a:r>
            <a:b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  <a:t>	</a:t>
            </a:r>
            <a:b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br>
              <a:rPr lang="ru-RU" sz="31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br>
              <a:rPr lang="ru-RU" sz="13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sz="27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bg-BG" sz="27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8D73B95-2172-44DA-AC02-15B1D5373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79" y="2058990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Кандидатите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трябва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:</a:t>
            </a:r>
          </a:p>
          <a:p>
            <a:pPr lvl="2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1.	 Да </a:t>
            </a:r>
            <a:r>
              <a:rPr lang="ru-RU" sz="21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търговци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по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смисъла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Търговския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закон или Закона за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кооперациите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</a:p>
          <a:p>
            <a:pPr lvl="2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2.	 Да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отговарят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изискванията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малко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или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средно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предприятие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съгласно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Закона за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малките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средни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предприятия.</a:t>
            </a:r>
          </a:p>
          <a:p>
            <a:pPr lvl="2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3.	 Да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имат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постоянен адрес, седалище и адрес на управление на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територията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на действие на МИГ;</a:t>
            </a:r>
          </a:p>
          <a:p>
            <a:pPr lvl="2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4.	Да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имат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минимум три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приключени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финансови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години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</a:p>
          <a:p>
            <a:pPr lvl="2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5.	 Да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извършват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своята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дейност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територията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на МИГ- ЛОМ.</a:t>
            </a:r>
          </a:p>
          <a:p>
            <a:pPr lvl="2"/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2"/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519" y="1941685"/>
            <a:ext cx="2895361" cy="263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16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B4343C6-D385-4F07-91D7-927AC9E3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857" y="132135"/>
            <a:ext cx="8596668" cy="1320800"/>
          </a:xfrm>
        </p:spPr>
        <p:txBody>
          <a:bodyPr/>
          <a:lstStyle/>
          <a:p>
            <a:r>
              <a:rPr lang="bg-BG" b="1" dirty="0">
                <a:solidFill>
                  <a:srgbClr val="002060"/>
                </a:solidFill>
              </a:rPr>
              <a:t>       Категория предприятие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AB6CDB26-A23E-4B8A-A357-6721C959C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53" y="1685495"/>
            <a:ext cx="4185623" cy="576262"/>
          </a:xfrm>
        </p:spPr>
        <p:txBody>
          <a:bodyPr/>
          <a:lstStyle/>
          <a:p>
            <a:r>
              <a:rPr lang="bg-BG" b="1" dirty="0">
                <a:solidFill>
                  <a:srgbClr val="002060"/>
                </a:solidFill>
              </a:rPr>
              <a:t>Малки предприятия 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09550D6-145D-48C1-B8DB-2120BC3BD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937" y="2420253"/>
            <a:ext cx="4185623" cy="3809859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Нетни</a:t>
            </a:r>
            <a:r>
              <a:rPr lang="ru-RU" b="1" dirty="0">
                <a:solidFill>
                  <a:srgbClr val="002060"/>
                </a:solidFill>
              </a:rPr>
              <a:t> приходи от </a:t>
            </a:r>
            <a:r>
              <a:rPr lang="ru-RU" b="1" dirty="0" err="1">
                <a:solidFill>
                  <a:srgbClr val="002060"/>
                </a:solidFill>
              </a:rPr>
              <a:t>продажби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≥    750 000 лева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Раздел А „Приходи”, т. I „Приходи от оперативна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”, сбор от </a:t>
            </a:r>
            <a:r>
              <a:rPr lang="ru-RU" b="1" dirty="0" err="1">
                <a:solidFill>
                  <a:srgbClr val="002060"/>
                </a:solidFill>
              </a:rPr>
              <a:t>сумите</a:t>
            </a:r>
            <a:r>
              <a:rPr lang="ru-RU" b="1" dirty="0">
                <a:solidFill>
                  <a:srgbClr val="002060"/>
                </a:solidFill>
              </a:rPr>
              <a:t> по </a:t>
            </a:r>
            <a:r>
              <a:rPr lang="ru-RU" b="1" dirty="0" err="1">
                <a:solidFill>
                  <a:srgbClr val="002060"/>
                </a:solidFill>
              </a:rPr>
              <a:t>ред</a:t>
            </a:r>
            <a:r>
              <a:rPr lang="ru-RU" b="1" dirty="0">
                <a:solidFill>
                  <a:srgbClr val="002060"/>
                </a:solidFill>
              </a:rPr>
              <a:t> „</a:t>
            </a:r>
            <a:r>
              <a:rPr lang="ru-RU" b="1" dirty="0" err="1">
                <a:solidFill>
                  <a:srgbClr val="002060"/>
                </a:solidFill>
              </a:rPr>
              <a:t>Нетни</a:t>
            </a:r>
            <a:r>
              <a:rPr lang="ru-RU" b="1" dirty="0">
                <a:solidFill>
                  <a:srgbClr val="002060"/>
                </a:solidFill>
              </a:rPr>
              <a:t> приходи от </a:t>
            </a:r>
            <a:r>
              <a:rPr lang="ru-RU" b="1" dirty="0" err="1">
                <a:solidFill>
                  <a:srgbClr val="002060"/>
                </a:solidFill>
              </a:rPr>
              <a:t>продажби</a:t>
            </a:r>
            <a:r>
              <a:rPr lang="ru-RU" b="1" dirty="0">
                <a:solidFill>
                  <a:srgbClr val="002060"/>
                </a:solidFill>
              </a:rPr>
              <a:t>” от </a:t>
            </a:r>
            <a:r>
              <a:rPr lang="ru-RU" b="1" dirty="0" err="1">
                <a:solidFill>
                  <a:srgbClr val="002060"/>
                </a:solidFill>
              </a:rPr>
              <a:t>приходната</a:t>
            </a:r>
            <a:r>
              <a:rPr lang="ru-RU" b="1" dirty="0">
                <a:solidFill>
                  <a:srgbClr val="002060"/>
                </a:solidFill>
              </a:rPr>
              <a:t> част на Отчета за приходите и </a:t>
            </a:r>
            <a:r>
              <a:rPr lang="ru-RU" b="1" dirty="0" err="1">
                <a:solidFill>
                  <a:srgbClr val="002060"/>
                </a:solidFill>
              </a:rPr>
              <a:t>разходите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последните</a:t>
            </a:r>
            <a:r>
              <a:rPr lang="ru-RU" b="1" dirty="0">
                <a:solidFill>
                  <a:srgbClr val="002060"/>
                </a:solidFill>
              </a:rPr>
              <a:t> три </a:t>
            </a:r>
            <a:r>
              <a:rPr lang="ru-RU" b="1" dirty="0" err="1">
                <a:solidFill>
                  <a:srgbClr val="002060"/>
                </a:solidFill>
              </a:rPr>
              <a:t>приключени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финансови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години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Брой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заети</a:t>
            </a:r>
            <a:r>
              <a:rPr lang="ru-RU" b="1" dirty="0">
                <a:solidFill>
                  <a:srgbClr val="002060"/>
                </a:solidFill>
              </a:rPr>
              <a:t> лица  - 11 - 50</a:t>
            </a:r>
          </a:p>
          <a:p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4DFAB067-F82F-4BCF-87E7-6F9870A96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76191" y="1685495"/>
            <a:ext cx="4185618" cy="576262"/>
          </a:xfrm>
        </p:spPr>
        <p:txBody>
          <a:bodyPr/>
          <a:lstStyle/>
          <a:p>
            <a:r>
              <a:rPr lang="bg-BG" b="1" dirty="0">
                <a:solidFill>
                  <a:srgbClr val="002060"/>
                </a:solidFill>
              </a:rPr>
              <a:t>Средни предприятия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BADFB3C0-D44F-42FE-A773-2DC462B73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0576" y="2420253"/>
            <a:ext cx="4185617" cy="3809859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Нетни</a:t>
            </a:r>
            <a:r>
              <a:rPr lang="ru-RU" b="1" dirty="0">
                <a:solidFill>
                  <a:srgbClr val="002060"/>
                </a:solidFill>
              </a:rPr>
              <a:t> приходи от </a:t>
            </a:r>
            <a:r>
              <a:rPr lang="ru-RU" b="1" dirty="0" err="1">
                <a:solidFill>
                  <a:srgbClr val="002060"/>
                </a:solidFill>
              </a:rPr>
              <a:t>продажби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≥  3 000 000 лева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Раздел А „Приходи”, т. I „Приходи от оперативна </a:t>
            </a:r>
            <a:r>
              <a:rPr lang="ru-RU" b="1" dirty="0" err="1">
                <a:solidFill>
                  <a:srgbClr val="002060"/>
                </a:solidFill>
              </a:rPr>
              <a:t>дейност</a:t>
            </a:r>
            <a:r>
              <a:rPr lang="ru-RU" b="1" dirty="0">
                <a:solidFill>
                  <a:srgbClr val="002060"/>
                </a:solidFill>
              </a:rPr>
              <a:t>”, сбор от </a:t>
            </a:r>
            <a:r>
              <a:rPr lang="ru-RU" b="1" dirty="0" err="1">
                <a:solidFill>
                  <a:srgbClr val="002060"/>
                </a:solidFill>
              </a:rPr>
              <a:t>сумите</a:t>
            </a:r>
            <a:r>
              <a:rPr lang="ru-RU" b="1" dirty="0">
                <a:solidFill>
                  <a:srgbClr val="002060"/>
                </a:solidFill>
              </a:rPr>
              <a:t> по </a:t>
            </a:r>
            <a:r>
              <a:rPr lang="ru-RU" b="1" dirty="0" err="1">
                <a:solidFill>
                  <a:srgbClr val="002060"/>
                </a:solidFill>
              </a:rPr>
              <a:t>ред</a:t>
            </a:r>
            <a:r>
              <a:rPr lang="ru-RU" b="1" dirty="0">
                <a:solidFill>
                  <a:srgbClr val="002060"/>
                </a:solidFill>
              </a:rPr>
              <a:t> „</a:t>
            </a:r>
            <a:r>
              <a:rPr lang="ru-RU" b="1" dirty="0" err="1">
                <a:solidFill>
                  <a:srgbClr val="002060"/>
                </a:solidFill>
              </a:rPr>
              <a:t>Нетни</a:t>
            </a:r>
            <a:r>
              <a:rPr lang="ru-RU" b="1" dirty="0">
                <a:solidFill>
                  <a:srgbClr val="002060"/>
                </a:solidFill>
              </a:rPr>
              <a:t> приходи от </a:t>
            </a:r>
            <a:r>
              <a:rPr lang="ru-RU" b="1" dirty="0" err="1">
                <a:solidFill>
                  <a:srgbClr val="002060"/>
                </a:solidFill>
              </a:rPr>
              <a:t>продажби</a:t>
            </a:r>
            <a:r>
              <a:rPr lang="ru-RU" b="1" dirty="0">
                <a:solidFill>
                  <a:srgbClr val="002060"/>
                </a:solidFill>
              </a:rPr>
              <a:t>” от </a:t>
            </a:r>
            <a:r>
              <a:rPr lang="ru-RU" b="1" dirty="0" err="1">
                <a:solidFill>
                  <a:srgbClr val="002060"/>
                </a:solidFill>
              </a:rPr>
              <a:t>приходната</a:t>
            </a:r>
            <a:r>
              <a:rPr lang="ru-RU" b="1" dirty="0">
                <a:solidFill>
                  <a:srgbClr val="002060"/>
                </a:solidFill>
              </a:rPr>
              <a:t> част на Отчета за приходите и </a:t>
            </a:r>
            <a:r>
              <a:rPr lang="ru-RU" b="1" dirty="0" err="1">
                <a:solidFill>
                  <a:srgbClr val="002060"/>
                </a:solidFill>
              </a:rPr>
              <a:t>разходите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последните</a:t>
            </a:r>
            <a:r>
              <a:rPr lang="ru-RU" b="1" dirty="0">
                <a:solidFill>
                  <a:srgbClr val="002060"/>
                </a:solidFill>
              </a:rPr>
              <a:t> три </a:t>
            </a:r>
            <a:r>
              <a:rPr lang="ru-RU" b="1" dirty="0" err="1">
                <a:solidFill>
                  <a:srgbClr val="002060"/>
                </a:solidFill>
              </a:rPr>
              <a:t>приключени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финансови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години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r>
              <a:rPr lang="bg-BG" b="1" dirty="0">
                <a:solidFill>
                  <a:srgbClr val="002060"/>
                </a:solidFill>
              </a:rPr>
              <a:t>Брой заети лица  - 51-250</a:t>
            </a:r>
          </a:p>
          <a:p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509" y="1955133"/>
            <a:ext cx="2917491" cy="291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61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5B34A5A-9A8A-4CE1-8354-2E13F714A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sz="3100" b="1" dirty="0">
                <a:solidFill>
                  <a:srgbClr val="002060"/>
                </a:solidFill>
              </a:rPr>
              <a:t>Допустими кандидати по </a:t>
            </a:r>
            <a:r>
              <a:rPr lang="ru-RU" sz="3100" b="1" dirty="0" err="1">
                <a:solidFill>
                  <a:srgbClr val="002060"/>
                </a:solidFill>
              </a:rPr>
              <a:t>групи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сектори</a:t>
            </a:r>
            <a:r>
              <a:rPr lang="ru-RU" sz="3100" b="1" dirty="0">
                <a:solidFill>
                  <a:srgbClr val="002060"/>
                </a:solidFill>
              </a:rPr>
              <a:t> на </a:t>
            </a:r>
            <a:r>
              <a:rPr lang="ru-RU" sz="3100" b="1" dirty="0" err="1">
                <a:solidFill>
                  <a:srgbClr val="002060"/>
                </a:solidFill>
              </a:rPr>
              <a:t>икономическа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дейност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съгласно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тяхната</a:t>
            </a:r>
            <a:r>
              <a:rPr lang="ru-RU" sz="3100" b="1" dirty="0">
                <a:solidFill>
                  <a:srgbClr val="002060"/>
                </a:solidFill>
              </a:rPr>
              <a:t> технологична </a:t>
            </a:r>
            <a:r>
              <a:rPr lang="ru-RU" sz="3100" b="1" dirty="0" err="1">
                <a:solidFill>
                  <a:srgbClr val="002060"/>
                </a:solidFill>
              </a:rPr>
              <a:t>интензивност</a:t>
            </a:r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BE5C187-A38A-4403-97C1-E7DF3AD3F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Високотехнологични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средно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високотехнологични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промишлени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производства (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кодове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от сектор С „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Преработваща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промишленост</a:t>
            </a:r>
            <a:r>
              <a:rPr lang="ru-RU" sz="2000" b="1" dirty="0">
                <a:solidFill>
                  <a:srgbClr val="0070C0"/>
                </a:solidFill>
                <a:latin typeface="+mj-lt"/>
              </a:rPr>
              <a:t>“: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С20 „Производство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химични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продукти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“; C21 „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Производството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лекарствени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вещества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продукти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“; C26 „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Производството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компютърна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комуникационна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техника,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електронни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оптични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продукти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“; С27 „Производство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електрически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съоръжения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“; С28 „Производство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машини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оборудване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, с общо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специално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предназначение“; С29 „Производство на автомобили,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ремаркета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полуремаркета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“; С30 „Производство на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превозни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средства, без автомобили“.</a:t>
            </a:r>
            <a:endParaRPr lang="bg-BG" sz="2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782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CFD9084-91D4-4A1B-BDA4-051884800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200" dirty="0">
                <a:solidFill>
                  <a:srgbClr val="002060"/>
                </a:solidFill>
                <a:latin typeface="Arial Black" panose="020B0A04020102020204" pitchFamily="34" charset="0"/>
              </a:rPr>
              <a:t>Интензивни на знание услуги: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CE0DA9C-52BE-4911-9E26-628F84242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42" y="1563181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J58 „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Издателска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дейност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J59 „Производството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филми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телевизионни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предавания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звукозаписване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издаване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музика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J60 „Радио-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телевизионна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дейност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J61 „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Далекосъобщения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J62 „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Дейности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в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областта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информационните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технологии“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J63 „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Информационни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услуги“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М72 „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Научноизследователска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развойна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дейност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  <a:r>
              <a:rPr lang="ru-RU" dirty="0"/>
              <a:t> 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197" y="2255519"/>
            <a:ext cx="3168398" cy="23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7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F8A8797-112F-4239-AB38-3AAEF1C1F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Нискотехнологични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средно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нискотехнологични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промишлени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производства </a:t>
            </a:r>
            <a:endParaRPr lang="bg-BG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1525FAB-E3D4-420B-B428-2C5D37F57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С10 „Производство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хранителни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продукти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С11 „Производство на напитки“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С13 „Производство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текстил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 изделия от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текстил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, без облекло“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С14 „Производство на облекло“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С15 „Обработка на кожи; производство на обувки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други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изделия от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обработени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кожи без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косъм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С16 „Производство на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дървен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материал и изделия от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дървен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материал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корк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, без мебели; производство на изделия от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слама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материали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за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плетене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“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12" y="2365248"/>
            <a:ext cx="2584704" cy="25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2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DAD6DAC-41D9-46FA-AA01-0EF10AB3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002060"/>
                </a:solidFill>
                <a:latin typeface="Arial Black" panose="020B0A04020102020204" pitchFamily="34" charset="0"/>
              </a:rPr>
              <a:t>Размер на допустимите </a:t>
            </a:r>
            <a:r>
              <a:rPr lang="bg-BG" sz="3200" dirty="0">
                <a:solidFill>
                  <a:srgbClr val="002060"/>
                </a:solidFill>
                <a:latin typeface="Arial Black" panose="020B0A04020102020204" pitchFamily="34" charset="0"/>
              </a:rPr>
              <a:t>разходи</a:t>
            </a:r>
            <a:endParaRPr lang="bg-BG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6855C25-7413-4A90-8DB3-DB784996F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62" y="1636333"/>
            <a:ext cx="8596668" cy="3880773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Максималният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размер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общите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допустими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разходи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за проект е 391 166 лева / 200 000 евро.</a:t>
            </a:r>
          </a:p>
          <a:p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Минималният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размер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безвъзмездната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финансова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помощ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/БФП / за проект е 30 000 лева /15338,76 евро.</a:t>
            </a:r>
          </a:p>
          <a:p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Максималният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размер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финансиране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допустимите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разходи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/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безвъзмездната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финансова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помощ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/БФП /  за проект,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който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може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да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бъде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предоставен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бенефициент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е 352049,40 лева /180 000 евро/.</a:t>
            </a:r>
          </a:p>
          <a:p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Максималният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интензитет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помощта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е до 90 % от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общата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стойност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на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допустимите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разходи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7" y="2320690"/>
            <a:ext cx="3071663" cy="26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05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A284D73-136B-4CF9-AB11-A8F57B08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800" b="1" dirty="0">
                <a:solidFill>
                  <a:srgbClr val="002060"/>
                </a:solidFill>
              </a:rPr>
              <a:t>ДОПУСТИМИ ДЕЙНОСТИ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5C3851A-7DDE-4380-B3F0-9ED228D6B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6967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общи </a:t>
            </a:r>
            <a:r>
              <a:rPr lang="ru-RU" sz="2400" b="1" dirty="0" err="1">
                <a:solidFill>
                  <a:srgbClr val="002060"/>
                </a:solidFill>
              </a:rPr>
              <a:t>производствени</a:t>
            </a:r>
            <a:r>
              <a:rPr lang="ru-RU" sz="2400" b="1" dirty="0">
                <a:solidFill>
                  <a:srgbClr val="002060"/>
                </a:solidFill>
              </a:rPr>
              <a:t> инвестиции за </a:t>
            </a:r>
            <a:r>
              <a:rPr lang="ru-RU" sz="24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производствения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капацитет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растеж</a:t>
            </a:r>
            <a:r>
              <a:rPr lang="ru-RU" sz="2400" b="1" dirty="0">
                <a:solidFill>
                  <a:srgbClr val="002060"/>
                </a:solidFill>
              </a:rPr>
              <a:t> чрез </a:t>
            </a:r>
            <a:r>
              <a:rPr lang="ru-RU" sz="2400" b="1" dirty="0" err="1">
                <a:solidFill>
                  <a:srgbClr val="002060"/>
                </a:solidFill>
              </a:rPr>
              <a:t>ефективното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ефикасно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използване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факторите</a:t>
            </a:r>
            <a:r>
              <a:rPr lang="ru-RU" sz="2400" b="1" dirty="0">
                <a:solidFill>
                  <a:srgbClr val="002060"/>
                </a:solidFill>
              </a:rPr>
              <a:t> на производство и чрез </a:t>
            </a:r>
            <a:r>
              <a:rPr lang="ru-RU" sz="2400" b="1" dirty="0" err="1">
                <a:solidFill>
                  <a:srgbClr val="002060"/>
                </a:solidFill>
              </a:rPr>
              <a:t>изграждането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възможности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възприемане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адаптиране</a:t>
            </a:r>
            <a:r>
              <a:rPr lang="ru-RU" sz="2400" b="1" dirty="0">
                <a:solidFill>
                  <a:srgbClr val="002060"/>
                </a:solidFill>
              </a:rPr>
              <a:t> на европейски и </a:t>
            </a:r>
            <a:r>
              <a:rPr lang="ru-RU" sz="2400" b="1" dirty="0" err="1">
                <a:solidFill>
                  <a:srgbClr val="002060"/>
                </a:solidFill>
              </a:rPr>
              <a:t>международни</a:t>
            </a:r>
            <a:r>
              <a:rPr lang="ru-RU" sz="2400" b="1" dirty="0">
                <a:solidFill>
                  <a:srgbClr val="002060"/>
                </a:solidFill>
              </a:rPr>
              <a:t> знания и технологии.</a:t>
            </a:r>
          </a:p>
          <a:p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2400" b="1" dirty="0">
                <a:solidFill>
                  <a:srgbClr val="002060"/>
                </a:solidFill>
              </a:rPr>
              <a:t> услуги за МСП за развитие и </a:t>
            </a:r>
            <a:r>
              <a:rPr lang="ru-RU" sz="2400" b="1" dirty="0" err="1">
                <a:solidFill>
                  <a:srgbClr val="002060"/>
                </a:solidFill>
              </a:rPr>
              <a:t>укрепване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управленския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капацитет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</a:p>
          <a:p>
            <a:r>
              <a:rPr lang="ru-RU" sz="2400" b="1" dirty="0" err="1">
                <a:solidFill>
                  <a:srgbClr val="002060"/>
                </a:solidFill>
              </a:rPr>
              <a:t>Подкрепа</a:t>
            </a:r>
            <a:r>
              <a:rPr lang="ru-RU" sz="2400" b="1" dirty="0">
                <a:solidFill>
                  <a:srgbClr val="002060"/>
                </a:solidFill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</a:rPr>
              <a:t>растеж</a:t>
            </a:r>
            <a:r>
              <a:rPr lang="ru-RU" sz="2400" b="1" dirty="0">
                <a:solidFill>
                  <a:srgbClr val="002060"/>
                </a:solidFill>
              </a:rPr>
              <a:t> на предприятия чрез </a:t>
            </a:r>
            <a:r>
              <a:rPr lang="ru-RU" sz="24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качеството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използването</a:t>
            </a:r>
            <a:r>
              <a:rPr lang="ru-RU" sz="2400" b="1" dirty="0">
                <a:solidFill>
                  <a:srgbClr val="002060"/>
                </a:solidFill>
              </a:rPr>
              <a:t> на ИКТ и услуги. </a:t>
            </a:r>
            <a:endParaRPr lang="bg-BG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46125"/>
      </p:ext>
    </p:extLst>
  </p:cSld>
  <p:clrMapOvr>
    <a:masterClrMapping/>
  </p:clrMapOvr>
</p:sld>
</file>

<file path=ppt/theme/theme1.xml><?xml version="1.0" encoding="utf-8"?>
<a:theme xmlns:a="http://schemas.openxmlformats.org/drawingml/2006/main" name="Фасети">
  <a:themeElements>
    <a:clrScheme name="Фасети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Фасети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Фасети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1107</TotalTime>
  <Words>1845</Words>
  <Application>Microsoft Office PowerPoint</Application>
  <PresentationFormat>Широк екран</PresentationFormat>
  <Paragraphs>118</Paragraphs>
  <Slides>23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Trebuchet MS</vt:lpstr>
      <vt:lpstr>Wingdings 3</vt:lpstr>
      <vt:lpstr>Фасети</vt:lpstr>
      <vt:lpstr>               Информационна среща  по  Процедура за подбор на проектни предложения с два  крайни срока № BG16RFOP002-2.028 МИГ ЛОМ “Подобряване на капацитета за растеж на МСП на територията на МИГ- ЛОМ“  </vt:lpstr>
      <vt:lpstr>Основна цел на процедурата:</vt:lpstr>
      <vt:lpstr> ДОПУСТИМИ КАНДИДАТИ          </vt:lpstr>
      <vt:lpstr>       Категория предприятие</vt:lpstr>
      <vt:lpstr>Допустими кандидати по групи сектори на икономическа дейност съгласно тяхната технологична интензивност</vt:lpstr>
      <vt:lpstr>Интензивни на знание услуги:</vt:lpstr>
      <vt:lpstr>Нискотехнологични и средно нискотехнологични промишлени производства </vt:lpstr>
      <vt:lpstr>Размер на допустимите разходи</vt:lpstr>
      <vt:lpstr>ДОПУСТИМИ ДЕЙНОСТИ</vt:lpstr>
      <vt:lpstr>Разходи за придобиване на дълготрайни материални активи (ДМА)</vt:lpstr>
      <vt:lpstr>РАЗХОДИ ЗА ПРИДОБИВАНЕ НА ДМА</vt:lpstr>
      <vt:lpstr>Разходи за придобиване на дълготрайни материални активи (ДМА)</vt:lpstr>
      <vt:lpstr>Разходи за нематериални активи</vt:lpstr>
      <vt:lpstr>Разходи за нематериални активи</vt:lpstr>
      <vt:lpstr>Разходи за услуги</vt:lpstr>
      <vt:lpstr>Презентация на PowerPoint</vt:lpstr>
      <vt:lpstr>Разходи за услуги</vt:lpstr>
      <vt:lpstr>Разходи за услуги</vt:lpstr>
      <vt:lpstr>Разходи по информация и публичност  </vt:lpstr>
      <vt:lpstr>ПЕРИОД ЗА ПРИЕМ И НАЧИН НА  ПОДАВАНЕ НА ПРОЕКТНИ ПРЕДЛОЖЕНИЯ</vt:lpstr>
      <vt:lpstr>МЯСТО НА ПОДАВАНЕ НА ПРОЕКТНИ ПРЕДЛОЖЕНИЯ</vt:lpstr>
      <vt:lpstr>БЮДЖЕТ НА ПРИЕМА</vt:lpstr>
      <vt:lpstr>БЛАГОДАРЯ ЗА ВНИМАНИЕТО!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Krasa</dc:creator>
  <cp:lastModifiedBy>Krasa</cp:lastModifiedBy>
  <cp:revision>132</cp:revision>
  <dcterms:created xsi:type="dcterms:W3CDTF">2018-03-15T12:10:13Z</dcterms:created>
  <dcterms:modified xsi:type="dcterms:W3CDTF">2018-10-23T14:01:24Z</dcterms:modified>
</cp:coreProperties>
</file>