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4" r:id="rId1"/>
  </p:sldMasterIdLst>
  <p:sldIdLst>
    <p:sldId id="258" r:id="rId2"/>
    <p:sldId id="259" r:id="rId3"/>
    <p:sldId id="272" r:id="rId4"/>
    <p:sldId id="262" r:id="rId5"/>
    <p:sldId id="273" r:id="rId6"/>
    <p:sldId id="271" r:id="rId7"/>
    <p:sldId id="263" r:id="rId8"/>
    <p:sldId id="265" r:id="rId9"/>
    <p:sldId id="266" r:id="rId10"/>
    <p:sldId id="267" r:id="rId11"/>
    <p:sldId id="269" r:id="rId12"/>
  </p:sldIdLst>
  <p:sldSz cx="12192000" cy="6858000"/>
  <p:notesSz cx="6794500" cy="9931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C4F4115-01B7-4B69-B537-0393F62DFCE6}">
          <p14:sldIdLst>
            <p14:sldId id="258"/>
            <p14:sldId id="259"/>
            <p14:sldId id="272"/>
            <p14:sldId id="262"/>
            <p14:sldId id="273"/>
            <p14:sldId id="271"/>
            <p14:sldId id="263"/>
            <p14:sldId id="265"/>
            <p14:sldId id="266"/>
            <p14:sldId id="267"/>
            <p14:sldId id="26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653EE3-9CB0-473C-AB1B-3E8A15D1283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A18DE0-9D86-4D38-A957-A24A67A92563}">
      <dgm:prSet phldrT="[Text]" custT="1"/>
      <dgm:spPr/>
      <dgm:t>
        <a:bodyPr/>
        <a:lstStyle/>
        <a:p>
          <a:pPr algn="l"/>
          <a:r>
            <a:rPr lang="bg-BG" sz="2000" dirty="0" smtClean="0"/>
            <a:t>14.Допустими</a:t>
          </a:r>
          <a:r>
            <a:rPr lang="bg-BG" sz="2000" baseline="0" dirty="0" smtClean="0"/>
            <a:t> разходи –строителство</a:t>
          </a:r>
          <a:r>
            <a:rPr lang="bg-BG" sz="2000" baseline="0" dirty="0" smtClean="0"/>
            <a:t>,</a:t>
          </a:r>
          <a:r>
            <a:rPr lang="en-US" sz="2000" baseline="0" dirty="0" smtClean="0"/>
            <a:t> </a:t>
          </a:r>
          <a:r>
            <a:rPr lang="bg-BG" sz="2000" baseline="0" dirty="0" smtClean="0"/>
            <a:t>реконструкция,</a:t>
          </a:r>
          <a:r>
            <a:rPr lang="en-US" sz="2000" baseline="0" dirty="0" smtClean="0"/>
            <a:t> </a:t>
          </a:r>
          <a:r>
            <a:rPr lang="bg-BG" sz="2000" baseline="0" dirty="0" smtClean="0"/>
            <a:t>ремонт </a:t>
          </a:r>
          <a:r>
            <a:rPr lang="bg-BG" sz="2000" baseline="0" dirty="0" smtClean="0"/>
            <a:t>на сгради/помещения, закупуване на нови транспортни средства, оборудване и обзавеждане, софтуер, патентни и авторски прова</a:t>
          </a:r>
          <a:r>
            <a:rPr lang="bg-BG" sz="2000" baseline="0" dirty="0" smtClean="0"/>
            <a:t>,</a:t>
          </a:r>
          <a:r>
            <a:rPr lang="en-US" sz="2000" baseline="0" dirty="0" smtClean="0"/>
            <a:t> </a:t>
          </a:r>
          <a:r>
            <a:rPr lang="bg-BG" sz="2000" baseline="0" dirty="0" smtClean="0"/>
            <a:t>лицензи</a:t>
          </a:r>
          <a:r>
            <a:rPr lang="bg-BG" sz="2000" baseline="0" dirty="0" smtClean="0"/>
            <a:t>, търговски марки, 12% за предпр.консултации</a:t>
          </a:r>
          <a:endParaRPr lang="en-US" sz="2000" dirty="0"/>
        </a:p>
      </dgm:t>
    </dgm:pt>
    <dgm:pt modelId="{1714061B-CAD5-4156-B64F-D88A98408EFA}" type="parTrans" cxnId="{058C5506-0B03-4D0D-BBD4-983CB50A5977}">
      <dgm:prSet/>
      <dgm:spPr/>
      <dgm:t>
        <a:bodyPr/>
        <a:lstStyle/>
        <a:p>
          <a:endParaRPr lang="en-US"/>
        </a:p>
      </dgm:t>
    </dgm:pt>
    <dgm:pt modelId="{A88C53C4-0753-4BC0-85BC-349383E9C7C6}" type="sibTrans" cxnId="{058C5506-0B03-4D0D-BBD4-983CB50A5977}">
      <dgm:prSet/>
      <dgm:spPr/>
      <dgm:t>
        <a:bodyPr/>
        <a:lstStyle/>
        <a:p>
          <a:endParaRPr lang="en-US"/>
        </a:p>
      </dgm:t>
    </dgm:pt>
    <dgm:pt modelId="{E3E9538D-B2FC-4E6B-86BD-73652A30B808}">
      <dgm:prSet phldrT="[Text]" custT="1"/>
      <dgm:spPr/>
      <dgm:t>
        <a:bodyPr/>
        <a:lstStyle/>
        <a:p>
          <a:r>
            <a:rPr lang="bg-BG" sz="2000" dirty="0" smtClean="0"/>
            <a:t>14. Допустими разходи, спец.допустими разходи – ДДС</a:t>
          </a:r>
          <a:r>
            <a:rPr lang="bg-BG" sz="2000" dirty="0" smtClean="0"/>
            <a:t>!</a:t>
          </a:r>
          <a:r>
            <a:rPr lang="en-US" sz="2000" dirty="0" smtClean="0"/>
            <a:t> </a:t>
          </a:r>
          <a:r>
            <a:rPr lang="bg-BG" sz="2000" dirty="0" smtClean="0"/>
            <a:t>ЗОП</a:t>
          </a:r>
          <a:r>
            <a:rPr lang="bg-BG" sz="2400" dirty="0" smtClean="0"/>
            <a:t>!</a:t>
          </a:r>
          <a:endParaRPr lang="en-US" sz="2400" dirty="0"/>
        </a:p>
      </dgm:t>
    </dgm:pt>
    <dgm:pt modelId="{A101FEEA-BC8C-48D7-8ECF-FC4E0A44BC12}" type="parTrans" cxnId="{26EAA280-5AED-4C17-B336-61CE9BF0D291}">
      <dgm:prSet/>
      <dgm:spPr/>
      <dgm:t>
        <a:bodyPr/>
        <a:lstStyle/>
        <a:p>
          <a:endParaRPr lang="en-US"/>
        </a:p>
      </dgm:t>
    </dgm:pt>
    <dgm:pt modelId="{C467BCC4-AEA3-4976-9BB1-6966FAD5831C}" type="sibTrans" cxnId="{26EAA280-5AED-4C17-B336-61CE9BF0D291}">
      <dgm:prSet/>
      <dgm:spPr/>
      <dgm:t>
        <a:bodyPr/>
        <a:lstStyle/>
        <a:p>
          <a:endParaRPr lang="en-US"/>
        </a:p>
      </dgm:t>
    </dgm:pt>
    <dgm:pt modelId="{FE2CCBBB-7CDA-4433-8E14-CD9B81BD6DED}">
      <dgm:prSet phldrT="[Text]"/>
      <dgm:spPr/>
      <dgm:t>
        <a:bodyPr/>
        <a:lstStyle/>
        <a:p>
          <a:r>
            <a:rPr lang="bg-BG" dirty="0" smtClean="0"/>
            <a:t>16. Приложим режим ДП и </a:t>
          </a:r>
          <a:r>
            <a:rPr lang="en-US" dirty="0" smtClean="0"/>
            <a:t>de minimize</a:t>
          </a:r>
          <a:endParaRPr lang="en-US" dirty="0"/>
        </a:p>
      </dgm:t>
    </dgm:pt>
    <dgm:pt modelId="{2949E13E-2976-4131-A4D1-3D60923746E6}" type="parTrans" cxnId="{1EF7A206-156C-4853-B072-655B4DB27E41}">
      <dgm:prSet/>
      <dgm:spPr/>
      <dgm:t>
        <a:bodyPr/>
        <a:lstStyle/>
        <a:p>
          <a:endParaRPr lang="en-US"/>
        </a:p>
      </dgm:t>
    </dgm:pt>
    <dgm:pt modelId="{F182CF14-DF3E-407C-B825-D851B49C9206}" type="sibTrans" cxnId="{1EF7A206-156C-4853-B072-655B4DB27E41}">
      <dgm:prSet/>
      <dgm:spPr/>
      <dgm:t>
        <a:bodyPr/>
        <a:lstStyle/>
        <a:p>
          <a:endParaRPr lang="en-US"/>
        </a:p>
      </dgm:t>
    </dgm:pt>
    <dgm:pt modelId="{CB81351E-80DC-4FC9-B071-98C6128759AE}" type="pres">
      <dgm:prSet presAssocID="{62653EE3-9CB0-473C-AB1B-3E8A15D1283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3E654A5-91DE-4A8C-9E36-73FAEB82FBD6}" type="pres">
      <dgm:prSet presAssocID="{A6A18DE0-9D86-4D38-A957-A24A67A92563}" presName="parentLin" presStyleCnt="0"/>
      <dgm:spPr/>
    </dgm:pt>
    <dgm:pt modelId="{D8B83364-C376-4CBF-BD42-586E00157224}" type="pres">
      <dgm:prSet presAssocID="{A6A18DE0-9D86-4D38-A957-A24A67A9256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5F6C187-82B6-4AA8-9716-9495B04D68AF}" type="pres">
      <dgm:prSet presAssocID="{A6A18DE0-9D86-4D38-A957-A24A67A92563}" presName="parentText" presStyleLbl="node1" presStyleIdx="0" presStyleCnt="3" custScaleY="298464" custLinFactNeighborX="-9117" custLinFactNeighborY="15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4722B1-5C04-4987-B302-D5972E0BEEB1}" type="pres">
      <dgm:prSet presAssocID="{A6A18DE0-9D86-4D38-A957-A24A67A92563}" presName="negativeSpace" presStyleCnt="0"/>
      <dgm:spPr/>
    </dgm:pt>
    <dgm:pt modelId="{E1440551-5C48-4F53-9F4B-B5234029DA6B}" type="pres">
      <dgm:prSet presAssocID="{A6A18DE0-9D86-4D38-A957-A24A67A92563}" presName="childText" presStyleLbl="conFgAcc1" presStyleIdx="0" presStyleCnt="3">
        <dgm:presLayoutVars>
          <dgm:bulletEnabled val="1"/>
        </dgm:presLayoutVars>
      </dgm:prSet>
      <dgm:spPr/>
    </dgm:pt>
    <dgm:pt modelId="{0A464B95-D871-45FB-AEC5-D046999FD4ED}" type="pres">
      <dgm:prSet presAssocID="{A88C53C4-0753-4BC0-85BC-349383E9C7C6}" presName="spaceBetweenRectangles" presStyleCnt="0"/>
      <dgm:spPr/>
    </dgm:pt>
    <dgm:pt modelId="{F35435A7-C53A-4B74-93F0-F0D8F2E4E2F6}" type="pres">
      <dgm:prSet presAssocID="{E3E9538D-B2FC-4E6B-86BD-73652A30B808}" presName="parentLin" presStyleCnt="0"/>
      <dgm:spPr/>
    </dgm:pt>
    <dgm:pt modelId="{BAB23A42-54EA-4460-9B3B-907744317B19}" type="pres">
      <dgm:prSet presAssocID="{E3E9538D-B2FC-4E6B-86BD-73652A30B80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D193625-60EA-4B6A-8223-A355B6402254}" type="pres">
      <dgm:prSet presAssocID="{E3E9538D-B2FC-4E6B-86BD-73652A30B80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B4D7A6-8F1B-438F-BD76-0F20525ABBFC}" type="pres">
      <dgm:prSet presAssocID="{E3E9538D-B2FC-4E6B-86BD-73652A30B808}" presName="negativeSpace" presStyleCnt="0"/>
      <dgm:spPr/>
    </dgm:pt>
    <dgm:pt modelId="{F4A95D0B-39AE-4923-8053-51E64C459449}" type="pres">
      <dgm:prSet presAssocID="{E3E9538D-B2FC-4E6B-86BD-73652A30B808}" presName="childText" presStyleLbl="conFgAcc1" presStyleIdx="1" presStyleCnt="3">
        <dgm:presLayoutVars>
          <dgm:bulletEnabled val="1"/>
        </dgm:presLayoutVars>
      </dgm:prSet>
      <dgm:spPr/>
    </dgm:pt>
    <dgm:pt modelId="{2480FCED-5BBD-417B-9640-D88BF7362874}" type="pres">
      <dgm:prSet presAssocID="{C467BCC4-AEA3-4976-9BB1-6966FAD5831C}" presName="spaceBetweenRectangles" presStyleCnt="0"/>
      <dgm:spPr/>
    </dgm:pt>
    <dgm:pt modelId="{84987BE9-7B19-410F-B409-6303ADEFDB3C}" type="pres">
      <dgm:prSet presAssocID="{FE2CCBBB-7CDA-4433-8E14-CD9B81BD6DED}" presName="parentLin" presStyleCnt="0"/>
      <dgm:spPr/>
    </dgm:pt>
    <dgm:pt modelId="{2251B3B4-785A-4DB1-8848-88BD6BB66B88}" type="pres">
      <dgm:prSet presAssocID="{FE2CCBBB-7CDA-4433-8E14-CD9B81BD6DED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D0801043-C4DA-4714-86F5-2BF3D8D6B7FB}" type="pres">
      <dgm:prSet presAssocID="{FE2CCBBB-7CDA-4433-8E14-CD9B81BD6DED}" presName="parentText" presStyleLbl="node1" presStyleIdx="2" presStyleCnt="3" custScaleY="7649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9D9204-5E70-4AF4-8D1C-1AE0D36F622A}" type="pres">
      <dgm:prSet presAssocID="{FE2CCBBB-7CDA-4433-8E14-CD9B81BD6DED}" presName="negativeSpace" presStyleCnt="0"/>
      <dgm:spPr/>
    </dgm:pt>
    <dgm:pt modelId="{1AE66FF3-8D71-49EC-BBC5-CF458C20D04F}" type="pres">
      <dgm:prSet presAssocID="{FE2CCBBB-7CDA-4433-8E14-CD9B81BD6DE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3A9CC7AE-C7EF-4E29-8FE9-D6308A6CB427}" type="presOf" srcId="{FE2CCBBB-7CDA-4433-8E14-CD9B81BD6DED}" destId="{D0801043-C4DA-4714-86F5-2BF3D8D6B7FB}" srcOrd="1" destOrd="0" presId="urn:microsoft.com/office/officeart/2005/8/layout/list1"/>
    <dgm:cxn modelId="{10FE7145-7665-457C-824A-F5192820680F}" type="presOf" srcId="{62653EE3-9CB0-473C-AB1B-3E8A15D12837}" destId="{CB81351E-80DC-4FC9-B071-98C6128759AE}" srcOrd="0" destOrd="0" presId="urn:microsoft.com/office/officeart/2005/8/layout/list1"/>
    <dgm:cxn modelId="{20004892-7A63-4A4C-B310-B2ED912C4509}" type="presOf" srcId="{A6A18DE0-9D86-4D38-A957-A24A67A92563}" destId="{D8B83364-C376-4CBF-BD42-586E00157224}" srcOrd="0" destOrd="0" presId="urn:microsoft.com/office/officeart/2005/8/layout/list1"/>
    <dgm:cxn modelId="{1EF7A206-156C-4853-B072-655B4DB27E41}" srcId="{62653EE3-9CB0-473C-AB1B-3E8A15D12837}" destId="{FE2CCBBB-7CDA-4433-8E14-CD9B81BD6DED}" srcOrd="2" destOrd="0" parTransId="{2949E13E-2976-4131-A4D1-3D60923746E6}" sibTransId="{F182CF14-DF3E-407C-B825-D851B49C9206}"/>
    <dgm:cxn modelId="{692BE639-C160-44BE-AD22-B0BC6199C0AB}" type="presOf" srcId="{A6A18DE0-9D86-4D38-A957-A24A67A92563}" destId="{65F6C187-82B6-4AA8-9716-9495B04D68AF}" srcOrd="1" destOrd="0" presId="urn:microsoft.com/office/officeart/2005/8/layout/list1"/>
    <dgm:cxn modelId="{7D7FECD4-F618-47AD-8BF8-92D1861B800B}" type="presOf" srcId="{FE2CCBBB-7CDA-4433-8E14-CD9B81BD6DED}" destId="{2251B3B4-785A-4DB1-8848-88BD6BB66B88}" srcOrd="0" destOrd="0" presId="urn:microsoft.com/office/officeart/2005/8/layout/list1"/>
    <dgm:cxn modelId="{27051AD7-49E2-4633-B615-9E8750E27906}" type="presOf" srcId="{E3E9538D-B2FC-4E6B-86BD-73652A30B808}" destId="{6D193625-60EA-4B6A-8223-A355B6402254}" srcOrd="1" destOrd="0" presId="urn:microsoft.com/office/officeart/2005/8/layout/list1"/>
    <dgm:cxn modelId="{26EAA280-5AED-4C17-B336-61CE9BF0D291}" srcId="{62653EE3-9CB0-473C-AB1B-3E8A15D12837}" destId="{E3E9538D-B2FC-4E6B-86BD-73652A30B808}" srcOrd="1" destOrd="0" parTransId="{A101FEEA-BC8C-48D7-8ECF-FC4E0A44BC12}" sibTransId="{C467BCC4-AEA3-4976-9BB1-6966FAD5831C}"/>
    <dgm:cxn modelId="{058C5506-0B03-4D0D-BBD4-983CB50A5977}" srcId="{62653EE3-9CB0-473C-AB1B-3E8A15D12837}" destId="{A6A18DE0-9D86-4D38-A957-A24A67A92563}" srcOrd="0" destOrd="0" parTransId="{1714061B-CAD5-4156-B64F-D88A98408EFA}" sibTransId="{A88C53C4-0753-4BC0-85BC-349383E9C7C6}"/>
    <dgm:cxn modelId="{F7A0974F-687B-4602-AEFD-F654E6CDF5C5}" type="presOf" srcId="{E3E9538D-B2FC-4E6B-86BD-73652A30B808}" destId="{BAB23A42-54EA-4460-9B3B-907744317B19}" srcOrd="0" destOrd="0" presId="urn:microsoft.com/office/officeart/2005/8/layout/list1"/>
    <dgm:cxn modelId="{3298E8C8-3603-42C1-8526-12C92A1C955F}" type="presParOf" srcId="{CB81351E-80DC-4FC9-B071-98C6128759AE}" destId="{F3E654A5-91DE-4A8C-9E36-73FAEB82FBD6}" srcOrd="0" destOrd="0" presId="urn:microsoft.com/office/officeart/2005/8/layout/list1"/>
    <dgm:cxn modelId="{C8F8DC90-0079-472A-8E27-07BA6B4C7E55}" type="presParOf" srcId="{F3E654A5-91DE-4A8C-9E36-73FAEB82FBD6}" destId="{D8B83364-C376-4CBF-BD42-586E00157224}" srcOrd="0" destOrd="0" presId="urn:microsoft.com/office/officeart/2005/8/layout/list1"/>
    <dgm:cxn modelId="{C37539C1-448A-4686-8B9F-2CC92FE8A9AA}" type="presParOf" srcId="{F3E654A5-91DE-4A8C-9E36-73FAEB82FBD6}" destId="{65F6C187-82B6-4AA8-9716-9495B04D68AF}" srcOrd="1" destOrd="0" presId="urn:microsoft.com/office/officeart/2005/8/layout/list1"/>
    <dgm:cxn modelId="{F6485764-F8E9-4D0E-BCCA-DEB66E273AAB}" type="presParOf" srcId="{CB81351E-80DC-4FC9-B071-98C6128759AE}" destId="{0F4722B1-5C04-4987-B302-D5972E0BEEB1}" srcOrd="1" destOrd="0" presId="urn:microsoft.com/office/officeart/2005/8/layout/list1"/>
    <dgm:cxn modelId="{6CBB1648-31A9-4F1D-908B-33FA243B86B8}" type="presParOf" srcId="{CB81351E-80DC-4FC9-B071-98C6128759AE}" destId="{E1440551-5C48-4F53-9F4B-B5234029DA6B}" srcOrd="2" destOrd="0" presId="urn:microsoft.com/office/officeart/2005/8/layout/list1"/>
    <dgm:cxn modelId="{D1745AE3-413B-4702-A061-F5884079C20B}" type="presParOf" srcId="{CB81351E-80DC-4FC9-B071-98C6128759AE}" destId="{0A464B95-D871-45FB-AEC5-D046999FD4ED}" srcOrd="3" destOrd="0" presId="urn:microsoft.com/office/officeart/2005/8/layout/list1"/>
    <dgm:cxn modelId="{904E76E5-179C-4D3B-9358-80D7683D71AF}" type="presParOf" srcId="{CB81351E-80DC-4FC9-B071-98C6128759AE}" destId="{F35435A7-C53A-4B74-93F0-F0D8F2E4E2F6}" srcOrd="4" destOrd="0" presId="urn:microsoft.com/office/officeart/2005/8/layout/list1"/>
    <dgm:cxn modelId="{0E18A18C-79DD-4BA8-ACB2-CB4A65CACC33}" type="presParOf" srcId="{F35435A7-C53A-4B74-93F0-F0D8F2E4E2F6}" destId="{BAB23A42-54EA-4460-9B3B-907744317B19}" srcOrd="0" destOrd="0" presId="urn:microsoft.com/office/officeart/2005/8/layout/list1"/>
    <dgm:cxn modelId="{A9911078-7304-4C6D-A0C3-788D2E165F38}" type="presParOf" srcId="{F35435A7-C53A-4B74-93F0-F0D8F2E4E2F6}" destId="{6D193625-60EA-4B6A-8223-A355B6402254}" srcOrd="1" destOrd="0" presId="urn:microsoft.com/office/officeart/2005/8/layout/list1"/>
    <dgm:cxn modelId="{2BAC0976-2CC5-4D26-928E-A60033AD8CDE}" type="presParOf" srcId="{CB81351E-80DC-4FC9-B071-98C6128759AE}" destId="{84B4D7A6-8F1B-438F-BD76-0F20525ABBFC}" srcOrd="5" destOrd="0" presId="urn:microsoft.com/office/officeart/2005/8/layout/list1"/>
    <dgm:cxn modelId="{4B23CF8C-CDBB-401F-8895-6EA187E88A6F}" type="presParOf" srcId="{CB81351E-80DC-4FC9-B071-98C6128759AE}" destId="{F4A95D0B-39AE-4923-8053-51E64C459449}" srcOrd="6" destOrd="0" presId="urn:microsoft.com/office/officeart/2005/8/layout/list1"/>
    <dgm:cxn modelId="{3D62B735-DA46-4BB0-BE5E-615F6985A638}" type="presParOf" srcId="{CB81351E-80DC-4FC9-B071-98C6128759AE}" destId="{2480FCED-5BBD-417B-9640-D88BF7362874}" srcOrd="7" destOrd="0" presId="urn:microsoft.com/office/officeart/2005/8/layout/list1"/>
    <dgm:cxn modelId="{1343FD9C-6D08-46E1-B8FA-622EEBC93DB1}" type="presParOf" srcId="{CB81351E-80DC-4FC9-B071-98C6128759AE}" destId="{84987BE9-7B19-410F-B409-6303ADEFDB3C}" srcOrd="8" destOrd="0" presId="urn:microsoft.com/office/officeart/2005/8/layout/list1"/>
    <dgm:cxn modelId="{EEF9B459-FD15-4545-99CD-CA61B2B42C27}" type="presParOf" srcId="{84987BE9-7B19-410F-B409-6303ADEFDB3C}" destId="{2251B3B4-785A-4DB1-8848-88BD6BB66B88}" srcOrd="0" destOrd="0" presId="urn:microsoft.com/office/officeart/2005/8/layout/list1"/>
    <dgm:cxn modelId="{60C3AD8F-FD46-4BBF-8003-2C7D75D0E3AF}" type="presParOf" srcId="{84987BE9-7B19-410F-B409-6303ADEFDB3C}" destId="{D0801043-C4DA-4714-86F5-2BF3D8D6B7FB}" srcOrd="1" destOrd="0" presId="urn:microsoft.com/office/officeart/2005/8/layout/list1"/>
    <dgm:cxn modelId="{E8460131-A323-48E8-9CB3-C4F72887674A}" type="presParOf" srcId="{CB81351E-80DC-4FC9-B071-98C6128759AE}" destId="{A49D9204-5E70-4AF4-8D1C-1AE0D36F622A}" srcOrd="9" destOrd="0" presId="urn:microsoft.com/office/officeart/2005/8/layout/list1"/>
    <dgm:cxn modelId="{66F15936-468F-4FFF-9120-BCE9BAA9B2B1}" type="presParOf" srcId="{CB81351E-80DC-4FC9-B071-98C6128759AE}" destId="{1AE66FF3-8D71-49EC-BBC5-CF458C20D04F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653EE3-9CB0-473C-AB1B-3E8A15D1283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A18DE0-9D86-4D38-A957-A24A67A92563}">
      <dgm:prSet phldrT="[Text]" custT="1"/>
      <dgm:spPr/>
      <dgm:t>
        <a:bodyPr/>
        <a:lstStyle/>
        <a:p>
          <a:pPr algn="l"/>
          <a:r>
            <a:rPr lang="bg-BG" sz="2000" dirty="0" smtClean="0"/>
            <a:t>13.2 Условия за допустимост на дейностите – финансов план АРП/Прил.6/</a:t>
          </a:r>
          <a:endParaRPr lang="en-US" sz="2000" dirty="0"/>
        </a:p>
      </dgm:t>
    </dgm:pt>
    <dgm:pt modelId="{1714061B-CAD5-4156-B64F-D88A98408EFA}" type="parTrans" cxnId="{058C5506-0B03-4D0D-BBD4-983CB50A5977}">
      <dgm:prSet/>
      <dgm:spPr/>
      <dgm:t>
        <a:bodyPr/>
        <a:lstStyle/>
        <a:p>
          <a:endParaRPr lang="en-US"/>
        </a:p>
      </dgm:t>
    </dgm:pt>
    <dgm:pt modelId="{A88C53C4-0753-4BC0-85BC-349383E9C7C6}" type="sibTrans" cxnId="{058C5506-0B03-4D0D-BBD4-983CB50A5977}">
      <dgm:prSet/>
      <dgm:spPr/>
      <dgm:t>
        <a:bodyPr/>
        <a:lstStyle/>
        <a:p>
          <a:endParaRPr lang="en-US"/>
        </a:p>
      </dgm:t>
    </dgm:pt>
    <dgm:pt modelId="{E3E9538D-B2FC-4E6B-86BD-73652A30B808}">
      <dgm:prSet phldrT="[Text]"/>
      <dgm:spPr/>
      <dgm:t>
        <a:bodyPr/>
        <a:lstStyle/>
        <a:p>
          <a:r>
            <a:rPr lang="bg-BG" sz="1800" dirty="0" smtClean="0"/>
            <a:t>Специфични документи –СМР/ документ  за собственост/ползване/учр.право на строеж</a:t>
          </a:r>
          <a:endParaRPr lang="en-US" sz="1800" dirty="0"/>
        </a:p>
      </dgm:t>
    </dgm:pt>
    <dgm:pt modelId="{A101FEEA-BC8C-48D7-8ECF-FC4E0A44BC12}" type="parTrans" cxnId="{26EAA280-5AED-4C17-B336-61CE9BF0D291}">
      <dgm:prSet/>
      <dgm:spPr/>
      <dgm:t>
        <a:bodyPr/>
        <a:lstStyle/>
        <a:p>
          <a:endParaRPr lang="en-US"/>
        </a:p>
      </dgm:t>
    </dgm:pt>
    <dgm:pt modelId="{C467BCC4-AEA3-4976-9BB1-6966FAD5831C}" type="sibTrans" cxnId="{26EAA280-5AED-4C17-B336-61CE9BF0D291}">
      <dgm:prSet/>
      <dgm:spPr/>
      <dgm:t>
        <a:bodyPr/>
        <a:lstStyle/>
        <a:p>
          <a:endParaRPr lang="en-US"/>
        </a:p>
      </dgm:t>
    </dgm:pt>
    <dgm:pt modelId="{F3BD2115-DFFB-479C-9727-F4154716169D}">
      <dgm:prSet/>
      <dgm:spPr/>
      <dgm:t>
        <a:bodyPr/>
        <a:lstStyle/>
        <a:p>
          <a:r>
            <a:rPr lang="bg-BG" dirty="0" smtClean="0"/>
            <a:t>Инвестиционен проект /работен/, КСС и др.</a:t>
          </a:r>
          <a:endParaRPr lang="en-US" dirty="0"/>
        </a:p>
      </dgm:t>
    </dgm:pt>
    <dgm:pt modelId="{BEBEA58D-CEF5-4AAB-9BAD-8DFA942E5DB2}" type="parTrans" cxnId="{11C9AEDA-7CB4-4111-AD44-6E919B48378A}">
      <dgm:prSet/>
      <dgm:spPr/>
      <dgm:t>
        <a:bodyPr/>
        <a:lstStyle/>
        <a:p>
          <a:endParaRPr lang="en-US"/>
        </a:p>
      </dgm:t>
    </dgm:pt>
    <dgm:pt modelId="{5A28CE3B-3B9F-45A1-8BA0-DE46404A3081}" type="sibTrans" cxnId="{11C9AEDA-7CB4-4111-AD44-6E919B48378A}">
      <dgm:prSet/>
      <dgm:spPr/>
      <dgm:t>
        <a:bodyPr/>
        <a:lstStyle/>
        <a:p>
          <a:endParaRPr lang="en-US"/>
        </a:p>
      </dgm:t>
    </dgm:pt>
    <dgm:pt modelId="{CB81351E-80DC-4FC9-B071-98C6128759AE}" type="pres">
      <dgm:prSet presAssocID="{62653EE3-9CB0-473C-AB1B-3E8A15D1283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3E654A5-91DE-4A8C-9E36-73FAEB82FBD6}" type="pres">
      <dgm:prSet presAssocID="{A6A18DE0-9D86-4D38-A957-A24A67A92563}" presName="parentLin" presStyleCnt="0"/>
      <dgm:spPr/>
    </dgm:pt>
    <dgm:pt modelId="{D8B83364-C376-4CBF-BD42-586E00157224}" type="pres">
      <dgm:prSet presAssocID="{A6A18DE0-9D86-4D38-A957-A24A67A92563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5F6C187-82B6-4AA8-9716-9495B04D68AF}" type="pres">
      <dgm:prSet presAssocID="{A6A18DE0-9D86-4D38-A957-A24A67A92563}" presName="parentText" presStyleLbl="node1" presStyleIdx="0" presStyleCnt="3" custScaleY="197382" custLinFactNeighborX="-9117" custLinFactNeighborY="15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4722B1-5C04-4987-B302-D5972E0BEEB1}" type="pres">
      <dgm:prSet presAssocID="{A6A18DE0-9D86-4D38-A957-A24A67A92563}" presName="negativeSpace" presStyleCnt="0"/>
      <dgm:spPr/>
    </dgm:pt>
    <dgm:pt modelId="{E1440551-5C48-4F53-9F4B-B5234029DA6B}" type="pres">
      <dgm:prSet presAssocID="{A6A18DE0-9D86-4D38-A957-A24A67A92563}" presName="childText" presStyleLbl="conFgAcc1" presStyleIdx="0" presStyleCnt="3">
        <dgm:presLayoutVars>
          <dgm:bulletEnabled val="1"/>
        </dgm:presLayoutVars>
      </dgm:prSet>
      <dgm:spPr/>
    </dgm:pt>
    <dgm:pt modelId="{0A464B95-D871-45FB-AEC5-D046999FD4ED}" type="pres">
      <dgm:prSet presAssocID="{A88C53C4-0753-4BC0-85BC-349383E9C7C6}" presName="spaceBetweenRectangles" presStyleCnt="0"/>
      <dgm:spPr/>
    </dgm:pt>
    <dgm:pt modelId="{F35435A7-C53A-4B74-93F0-F0D8F2E4E2F6}" type="pres">
      <dgm:prSet presAssocID="{E3E9538D-B2FC-4E6B-86BD-73652A30B808}" presName="parentLin" presStyleCnt="0"/>
      <dgm:spPr/>
    </dgm:pt>
    <dgm:pt modelId="{BAB23A42-54EA-4460-9B3B-907744317B19}" type="pres">
      <dgm:prSet presAssocID="{E3E9538D-B2FC-4E6B-86BD-73652A30B808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6D193625-60EA-4B6A-8223-A355B6402254}" type="pres">
      <dgm:prSet presAssocID="{E3E9538D-B2FC-4E6B-86BD-73652A30B808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B4D7A6-8F1B-438F-BD76-0F20525ABBFC}" type="pres">
      <dgm:prSet presAssocID="{E3E9538D-B2FC-4E6B-86BD-73652A30B808}" presName="negativeSpace" presStyleCnt="0"/>
      <dgm:spPr/>
    </dgm:pt>
    <dgm:pt modelId="{F4A95D0B-39AE-4923-8053-51E64C459449}" type="pres">
      <dgm:prSet presAssocID="{E3E9538D-B2FC-4E6B-86BD-73652A30B808}" presName="childText" presStyleLbl="conFgAcc1" presStyleIdx="1" presStyleCnt="3">
        <dgm:presLayoutVars>
          <dgm:bulletEnabled val="1"/>
        </dgm:presLayoutVars>
      </dgm:prSet>
      <dgm:spPr/>
    </dgm:pt>
    <dgm:pt modelId="{2480FCED-5BBD-417B-9640-D88BF7362874}" type="pres">
      <dgm:prSet presAssocID="{C467BCC4-AEA3-4976-9BB1-6966FAD5831C}" presName="spaceBetweenRectangles" presStyleCnt="0"/>
      <dgm:spPr/>
    </dgm:pt>
    <dgm:pt modelId="{4A6AEE56-156C-405C-BD0A-C490ED886196}" type="pres">
      <dgm:prSet presAssocID="{F3BD2115-DFFB-479C-9727-F4154716169D}" presName="parentLin" presStyleCnt="0"/>
      <dgm:spPr/>
    </dgm:pt>
    <dgm:pt modelId="{9048A5E5-2912-4BAF-A531-D3849A4CCC97}" type="pres">
      <dgm:prSet presAssocID="{F3BD2115-DFFB-479C-9727-F4154716169D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ACC38E61-0753-4DDD-8EDE-BF688E5436EC}" type="pres">
      <dgm:prSet presAssocID="{F3BD2115-DFFB-479C-9727-F4154716169D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786DBA2-EECF-43C8-B6FD-EA5CDD2842CE}" type="pres">
      <dgm:prSet presAssocID="{F3BD2115-DFFB-479C-9727-F4154716169D}" presName="negativeSpace" presStyleCnt="0"/>
      <dgm:spPr/>
    </dgm:pt>
    <dgm:pt modelId="{2614D3D2-B013-4014-88DA-C2FCDD4FFB77}" type="pres">
      <dgm:prSet presAssocID="{F3BD2115-DFFB-479C-9727-F4154716169D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99803AC-D2FB-4ED9-819A-5DCE8DEE3530}" type="presOf" srcId="{E3E9538D-B2FC-4E6B-86BD-73652A30B808}" destId="{6D193625-60EA-4B6A-8223-A355B6402254}" srcOrd="1" destOrd="0" presId="urn:microsoft.com/office/officeart/2005/8/layout/list1"/>
    <dgm:cxn modelId="{6BD48BFB-49D0-45AE-9DCF-AF2379BE9C6D}" type="presOf" srcId="{F3BD2115-DFFB-479C-9727-F4154716169D}" destId="{9048A5E5-2912-4BAF-A531-D3849A4CCC97}" srcOrd="0" destOrd="0" presId="urn:microsoft.com/office/officeart/2005/8/layout/list1"/>
    <dgm:cxn modelId="{8F022377-E29D-4319-9573-238DCBF7A844}" type="presOf" srcId="{A6A18DE0-9D86-4D38-A957-A24A67A92563}" destId="{D8B83364-C376-4CBF-BD42-586E00157224}" srcOrd="0" destOrd="0" presId="urn:microsoft.com/office/officeart/2005/8/layout/list1"/>
    <dgm:cxn modelId="{A4EF53DF-EC6B-40B7-BCA0-2B5E477785A9}" type="presOf" srcId="{62653EE3-9CB0-473C-AB1B-3E8A15D12837}" destId="{CB81351E-80DC-4FC9-B071-98C6128759AE}" srcOrd="0" destOrd="0" presId="urn:microsoft.com/office/officeart/2005/8/layout/list1"/>
    <dgm:cxn modelId="{59237264-6489-49B7-9CAC-2116037C84B0}" type="presOf" srcId="{F3BD2115-DFFB-479C-9727-F4154716169D}" destId="{ACC38E61-0753-4DDD-8EDE-BF688E5436EC}" srcOrd="1" destOrd="0" presId="urn:microsoft.com/office/officeart/2005/8/layout/list1"/>
    <dgm:cxn modelId="{26EAA280-5AED-4C17-B336-61CE9BF0D291}" srcId="{62653EE3-9CB0-473C-AB1B-3E8A15D12837}" destId="{E3E9538D-B2FC-4E6B-86BD-73652A30B808}" srcOrd="1" destOrd="0" parTransId="{A101FEEA-BC8C-48D7-8ECF-FC4E0A44BC12}" sibTransId="{C467BCC4-AEA3-4976-9BB1-6966FAD5831C}"/>
    <dgm:cxn modelId="{D3971CD9-2C55-45BC-84AA-E377A4ECEE8A}" type="presOf" srcId="{A6A18DE0-9D86-4D38-A957-A24A67A92563}" destId="{65F6C187-82B6-4AA8-9716-9495B04D68AF}" srcOrd="1" destOrd="0" presId="urn:microsoft.com/office/officeart/2005/8/layout/list1"/>
    <dgm:cxn modelId="{058C5506-0B03-4D0D-BBD4-983CB50A5977}" srcId="{62653EE3-9CB0-473C-AB1B-3E8A15D12837}" destId="{A6A18DE0-9D86-4D38-A957-A24A67A92563}" srcOrd="0" destOrd="0" parTransId="{1714061B-CAD5-4156-B64F-D88A98408EFA}" sibTransId="{A88C53C4-0753-4BC0-85BC-349383E9C7C6}"/>
    <dgm:cxn modelId="{02BC3288-9AA6-4399-87FE-4ABD2A51DFF2}" type="presOf" srcId="{E3E9538D-B2FC-4E6B-86BD-73652A30B808}" destId="{BAB23A42-54EA-4460-9B3B-907744317B19}" srcOrd="0" destOrd="0" presId="urn:microsoft.com/office/officeart/2005/8/layout/list1"/>
    <dgm:cxn modelId="{11C9AEDA-7CB4-4111-AD44-6E919B48378A}" srcId="{62653EE3-9CB0-473C-AB1B-3E8A15D12837}" destId="{F3BD2115-DFFB-479C-9727-F4154716169D}" srcOrd="2" destOrd="0" parTransId="{BEBEA58D-CEF5-4AAB-9BAD-8DFA942E5DB2}" sibTransId="{5A28CE3B-3B9F-45A1-8BA0-DE46404A3081}"/>
    <dgm:cxn modelId="{31C99933-F36C-406C-8E83-8E69912AE11B}" type="presParOf" srcId="{CB81351E-80DC-4FC9-B071-98C6128759AE}" destId="{F3E654A5-91DE-4A8C-9E36-73FAEB82FBD6}" srcOrd="0" destOrd="0" presId="urn:microsoft.com/office/officeart/2005/8/layout/list1"/>
    <dgm:cxn modelId="{55F308A5-BC3C-47A8-A56D-7D10F4733928}" type="presParOf" srcId="{F3E654A5-91DE-4A8C-9E36-73FAEB82FBD6}" destId="{D8B83364-C376-4CBF-BD42-586E00157224}" srcOrd="0" destOrd="0" presId="urn:microsoft.com/office/officeart/2005/8/layout/list1"/>
    <dgm:cxn modelId="{59733F02-B5CB-43E0-8014-EE28AB0BA800}" type="presParOf" srcId="{F3E654A5-91DE-4A8C-9E36-73FAEB82FBD6}" destId="{65F6C187-82B6-4AA8-9716-9495B04D68AF}" srcOrd="1" destOrd="0" presId="urn:microsoft.com/office/officeart/2005/8/layout/list1"/>
    <dgm:cxn modelId="{EF618288-0025-4DA4-AE79-36AA3E42818E}" type="presParOf" srcId="{CB81351E-80DC-4FC9-B071-98C6128759AE}" destId="{0F4722B1-5C04-4987-B302-D5972E0BEEB1}" srcOrd="1" destOrd="0" presId="urn:microsoft.com/office/officeart/2005/8/layout/list1"/>
    <dgm:cxn modelId="{729B1889-36B1-426B-9C05-0B6A83183C01}" type="presParOf" srcId="{CB81351E-80DC-4FC9-B071-98C6128759AE}" destId="{E1440551-5C48-4F53-9F4B-B5234029DA6B}" srcOrd="2" destOrd="0" presId="urn:microsoft.com/office/officeart/2005/8/layout/list1"/>
    <dgm:cxn modelId="{B6C351F0-774F-47BD-B59E-399281D28B8C}" type="presParOf" srcId="{CB81351E-80DC-4FC9-B071-98C6128759AE}" destId="{0A464B95-D871-45FB-AEC5-D046999FD4ED}" srcOrd="3" destOrd="0" presId="urn:microsoft.com/office/officeart/2005/8/layout/list1"/>
    <dgm:cxn modelId="{9B80B5E0-0DDE-49B1-99DB-7CC8D9462804}" type="presParOf" srcId="{CB81351E-80DC-4FC9-B071-98C6128759AE}" destId="{F35435A7-C53A-4B74-93F0-F0D8F2E4E2F6}" srcOrd="4" destOrd="0" presId="urn:microsoft.com/office/officeart/2005/8/layout/list1"/>
    <dgm:cxn modelId="{5E73D7A9-5A56-4291-99AB-8694D95993B3}" type="presParOf" srcId="{F35435A7-C53A-4B74-93F0-F0D8F2E4E2F6}" destId="{BAB23A42-54EA-4460-9B3B-907744317B19}" srcOrd="0" destOrd="0" presId="urn:microsoft.com/office/officeart/2005/8/layout/list1"/>
    <dgm:cxn modelId="{01A316D3-75B0-42B2-A331-AEE8F8A2E64E}" type="presParOf" srcId="{F35435A7-C53A-4B74-93F0-F0D8F2E4E2F6}" destId="{6D193625-60EA-4B6A-8223-A355B6402254}" srcOrd="1" destOrd="0" presId="urn:microsoft.com/office/officeart/2005/8/layout/list1"/>
    <dgm:cxn modelId="{A040AFAB-CC07-4837-96DD-088370BBDB2E}" type="presParOf" srcId="{CB81351E-80DC-4FC9-B071-98C6128759AE}" destId="{84B4D7A6-8F1B-438F-BD76-0F20525ABBFC}" srcOrd="5" destOrd="0" presId="urn:microsoft.com/office/officeart/2005/8/layout/list1"/>
    <dgm:cxn modelId="{28047BEA-5CD7-4735-809A-E5204B7976E2}" type="presParOf" srcId="{CB81351E-80DC-4FC9-B071-98C6128759AE}" destId="{F4A95D0B-39AE-4923-8053-51E64C459449}" srcOrd="6" destOrd="0" presId="urn:microsoft.com/office/officeart/2005/8/layout/list1"/>
    <dgm:cxn modelId="{B23CF5A8-E91B-4238-88A5-BD629AB2EAAC}" type="presParOf" srcId="{CB81351E-80DC-4FC9-B071-98C6128759AE}" destId="{2480FCED-5BBD-417B-9640-D88BF7362874}" srcOrd="7" destOrd="0" presId="urn:microsoft.com/office/officeart/2005/8/layout/list1"/>
    <dgm:cxn modelId="{44F4EEA4-824E-4DE6-B356-2D0B00D3BE37}" type="presParOf" srcId="{CB81351E-80DC-4FC9-B071-98C6128759AE}" destId="{4A6AEE56-156C-405C-BD0A-C490ED886196}" srcOrd="8" destOrd="0" presId="urn:microsoft.com/office/officeart/2005/8/layout/list1"/>
    <dgm:cxn modelId="{A086CF33-BC65-47AD-A5C1-E981A4CCABF7}" type="presParOf" srcId="{4A6AEE56-156C-405C-BD0A-C490ED886196}" destId="{9048A5E5-2912-4BAF-A531-D3849A4CCC97}" srcOrd="0" destOrd="0" presId="urn:microsoft.com/office/officeart/2005/8/layout/list1"/>
    <dgm:cxn modelId="{2F192869-E69F-4270-9FAD-9ABDC26F1EDB}" type="presParOf" srcId="{4A6AEE56-156C-405C-BD0A-C490ED886196}" destId="{ACC38E61-0753-4DDD-8EDE-BF688E5436EC}" srcOrd="1" destOrd="0" presId="urn:microsoft.com/office/officeart/2005/8/layout/list1"/>
    <dgm:cxn modelId="{562F4E2A-1408-4789-BA7B-D00FDB08E153}" type="presParOf" srcId="{CB81351E-80DC-4FC9-B071-98C6128759AE}" destId="{3786DBA2-EECF-43C8-B6FD-EA5CDD2842CE}" srcOrd="9" destOrd="0" presId="urn:microsoft.com/office/officeart/2005/8/layout/list1"/>
    <dgm:cxn modelId="{92260E65-0667-414B-AEEA-AF3B03501423}" type="presParOf" srcId="{CB81351E-80DC-4FC9-B071-98C6128759AE}" destId="{2614D3D2-B013-4014-88DA-C2FCDD4FFB7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653EE3-9CB0-473C-AB1B-3E8A15D12837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6A18DE0-9D86-4D38-A957-A24A67A92563}">
      <dgm:prSet phldrT="[Text]" custT="1"/>
      <dgm:spPr/>
      <dgm:t>
        <a:bodyPr/>
        <a:lstStyle/>
        <a:p>
          <a:pPr algn="l"/>
          <a:r>
            <a:rPr lang="en-US" sz="2000" dirty="0" smtClean="0"/>
            <a:t>21.</a:t>
          </a:r>
          <a:r>
            <a:rPr lang="bg-BG" sz="2000" dirty="0" smtClean="0"/>
            <a:t> Оценка АСД – Прилож.1 Документи за информация  да/не</a:t>
          </a:r>
          <a:endParaRPr lang="en-US" sz="2000" dirty="0"/>
        </a:p>
      </dgm:t>
    </dgm:pt>
    <dgm:pt modelId="{1714061B-CAD5-4156-B64F-D88A98408EFA}" type="parTrans" cxnId="{058C5506-0B03-4D0D-BBD4-983CB50A5977}">
      <dgm:prSet/>
      <dgm:spPr/>
      <dgm:t>
        <a:bodyPr/>
        <a:lstStyle/>
        <a:p>
          <a:endParaRPr lang="en-US"/>
        </a:p>
      </dgm:t>
    </dgm:pt>
    <dgm:pt modelId="{A88C53C4-0753-4BC0-85BC-349383E9C7C6}" type="sibTrans" cxnId="{058C5506-0B03-4D0D-BBD4-983CB50A5977}">
      <dgm:prSet/>
      <dgm:spPr/>
      <dgm:t>
        <a:bodyPr/>
        <a:lstStyle/>
        <a:p>
          <a:endParaRPr lang="en-US"/>
        </a:p>
      </dgm:t>
    </dgm:pt>
    <dgm:pt modelId="{E3E9538D-B2FC-4E6B-86BD-73652A30B808}">
      <dgm:prSet phldrT="[Text]" custT="1"/>
      <dgm:spPr/>
      <dgm:t>
        <a:bodyPr/>
        <a:lstStyle/>
        <a:p>
          <a:r>
            <a:rPr lang="bg-BG" sz="2000" dirty="0" smtClean="0"/>
            <a:t>22. Оценка ТФО – Прил.2 Документи за информация – 8 критерия – 78 точки/ 20 точки</a:t>
          </a:r>
          <a:endParaRPr lang="en-US" sz="2000" dirty="0"/>
        </a:p>
      </dgm:t>
    </dgm:pt>
    <dgm:pt modelId="{A101FEEA-BC8C-48D7-8ECF-FC4E0A44BC12}" type="parTrans" cxnId="{26EAA280-5AED-4C17-B336-61CE9BF0D291}">
      <dgm:prSet/>
      <dgm:spPr/>
      <dgm:t>
        <a:bodyPr/>
        <a:lstStyle/>
        <a:p>
          <a:endParaRPr lang="en-US"/>
        </a:p>
      </dgm:t>
    </dgm:pt>
    <dgm:pt modelId="{C467BCC4-AEA3-4976-9BB1-6966FAD5831C}" type="sibTrans" cxnId="{26EAA280-5AED-4C17-B336-61CE9BF0D291}">
      <dgm:prSet/>
      <dgm:spPr/>
      <dgm:t>
        <a:bodyPr/>
        <a:lstStyle/>
        <a:p>
          <a:endParaRPr lang="en-US"/>
        </a:p>
      </dgm:t>
    </dgm:pt>
    <dgm:pt modelId="{FE2CCBBB-7CDA-4433-8E14-CD9B81BD6DED}">
      <dgm:prSet phldrT="[Text]" custT="1"/>
      <dgm:spPr/>
      <dgm:t>
        <a:bodyPr/>
        <a:lstStyle/>
        <a:p>
          <a:r>
            <a:rPr lang="bg-BG" sz="2000" dirty="0" smtClean="0"/>
            <a:t>24. Списък на документите – 63бр.,които се подават на етап кандидатстване АСД – Прилож.1 Документи за информация  да/не -</a:t>
          </a:r>
          <a:endParaRPr lang="en-US" sz="2000" dirty="0"/>
        </a:p>
      </dgm:t>
    </dgm:pt>
    <dgm:pt modelId="{2949E13E-2976-4131-A4D1-3D60923746E6}" type="parTrans" cxnId="{1EF7A206-156C-4853-B072-655B4DB27E41}">
      <dgm:prSet/>
      <dgm:spPr/>
      <dgm:t>
        <a:bodyPr/>
        <a:lstStyle/>
        <a:p>
          <a:endParaRPr lang="en-US"/>
        </a:p>
      </dgm:t>
    </dgm:pt>
    <dgm:pt modelId="{F182CF14-DF3E-407C-B825-D851B49C9206}" type="sibTrans" cxnId="{1EF7A206-156C-4853-B072-655B4DB27E41}">
      <dgm:prSet/>
      <dgm:spPr/>
      <dgm:t>
        <a:bodyPr/>
        <a:lstStyle/>
        <a:p>
          <a:endParaRPr lang="en-US"/>
        </a:p>
      </dgm:t>
    </dgm:pt>
    <dgm:pt modelId="{7C657EF1-0A2D-4ED8-83AD-46BE9D6EF366}">
      <dgm:prSet custT="1"/>
      <dgm:spPr/>
      <dgm:t>
        <a:bodyPr/>
        <a:lstStyle/>
        <a:p>
          <a:r>
            <a:rPr lang="bg-BG" sz="2000" dirty="0" smtClean="0"/>
            <a:t>23. Начин на подаване на ПП в ИСУН 2020</a:t>
          </a:r>
          <a:endParaRPr lang="en-US" sz="2000" dirty="0"/>
        </a:p>
      </dgm:t>
    </dgm:pt>
    <dgm:pt modelId="{B263A88E-347C-482C-B6ED-7359BB4D3655}" type="parTrans" cxnId="{048F5486-04C3-4330-B531-8CEC6D97D450}">
      <dgm:prSet/>
      <dgm:spPr/>
      <dgm:t>
        <a:bodyPr/>
        <a:lstStyle/>
        <a:p>
          <a:endParaRPr lang="en-US"/>
        </a:p>
      </dgm:t>
    </dgm:pt>
    <dgm:pt modelId="{07ADC698-59EC-4BEE-8F39-9AD0B2DE330E}" type="sibTrans" cxnId="{048F5486-04C3-4330-B531-8CEC6D97D450}">
      <dgm:prSet/>
      <dgm:spPr/>
      <dgm:t>
        <a:bodyPr/>
        <a:lstStyle/>
        <a:p>
          <a:endParaRPr lang="en-US"/>
        </a:p>
      </dgm:t>
    </dgm:pt>
    <dgm:pt modelId="{CB81351E-80DC-4FC9-B071-98C6128759AE}" type="pres">
      <dgm:prSet presAssocID="{62653EE3-9CB0-473C-AB1B-3E8A15D12837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3E654A5-91DE-4A8C-9E36-73FAEB82FBD6}" type="pres">
      <dgm:prSet presAssocID="{A6A18DE0-9D86-4D38-A957-A24A67A92563}" presName="parentLin" presStyleCnt="0"/>
      <dgm:spPr/>
    </dgm:pt>
    <dgm:pt modelId="{D8B83364-C376-4CBF-BD42-586E00157224}" type="pres">
      <dgm:prSet presAssocID="{A6A18DE0-9D86-4D38-A957-A24A67A92563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65F6C187-82B6-4AA8-9716-9495B04D68AF}" type="pres">
      <dgm:prSet presAssocID="{A6A18DE0-9D86-4D38-A957-A24A67A92563}" presName="parentText" presStyleLbl="node1" presStyleIdx="0" presStyleCnt="4" custScaleY="154949" custLinFactNeighborX="-9117" custLinFactNeighborY="152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4722B1-5C04-4987-B302-D5972E0BEEB1}" type="pres">
      <dgm:prSet presAssocID="{A6A18DE0-9D86-4D38-A957-A24A67A92563}" presName="negativeSpace" presStyleCnt="0"/>
      <dgm:spPr/>
    </dgm:pt>
    <dgm:pt modelId="{E1440551-5C48-4F53-9F4B-B5234029DA6B}" type="pres">
      <dgm:prSet presAssocID="{A6A18DE0-9D86-4D38-A957-A24A67A92563}" presName="childText" presStyleLbl="conFgAcc1" presStyleIdx="0" presStyleCnt="4">
        <dgm:presLayoutVars>
          <dgm:bulletEnabled val="1"/>
        </dgm:presLayoutVars>
      </dgm:prSet>
      <dgm:spPr/>
    </dgm:pt>
    <dgm:pt modelId="{0A464B95-D871-45FB-AEC5-D046999FD4ED}" type="pres">
      <dgm:prSet presAssocID="{A88C53C4-0753-4BC0-85BC-349383E9C7C6}" presName="spaceBetweenRectangles" presStyleCnt="0"/>
      <dgm:spPr/>
    </dgm:pt>
    <dgm:pt modelId="{F35435A7-C53A-4B74-93F0-F0D8F2E4E2F6}" type="pres">
      <dgm:prSet presAssocID="{E3E9538D-B2FC-4E6B-86BD-73652A30B808}" presName="parentLin" presStyleCnt="0"/>
      <dgm:spPr/>
    </dgm:pt>
    <dgm:pt modelId="{BAB23A42-54EA-4460-9B3B-907744317B19}" type="pres">
      <dgm:prSet presAssocID="{E3E9538D-B2FC-4E6B-86BD-73652A30B808}" presName="parentLeftMargin" presStyleLbl="node1" presStyleIdx="0" presStyleCnt="4"/>
      <dgm:spPr/>
      <dgm:t>
        <a:bodyPr/>
        <a:lstStyle/>
        <a:p>
          <a:endParaRPr lang="en-US"/>
        </a:p>
      </dgm:t>
    </dgm:pt>
    <dgm:pt modelId="{6D193625-60EA-4B6A-8223-A355B6402254}" type="pres">
      <dgm:prSet presAssocID="{E3E9538D-B2FC-4E6B-86BD-73652A30B808}" presName="parentText" presStyleLbl="node1" presStyleIdx="1" presStyleCnt="4" custScaleY="12400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4B4D7A6-8F1B-438F-BD76-0F20525ABBFC}" type="pres">
      <dgm:prSet presAssocID="{E3E9538D-B2FC-4E6B-86BD-73652A30B808}" presName="negativeSpace" presStyleCnt="0"/>
      <dgm:spPr/>
    </dgm:pt>
    <dgm:pt modelId="{F4A95D0B-39AE-4923-8053-51E64C459449}" type="pres">
      <dgm:prSet presAssocID="{E3E9538D-B2FC-4E6B-86BD-73652A30B808}" presName="childText" presStyleLbl="conFgAcc1" presStyleIdx="1" presStyleCnt="4">
        <dgm:presLayoutVars>
          <dgm:bulletEnabled val="1"/>
        </dgm:presLayoutVars>
      </dgm:prSet>
      <dgm:spPr/>
    </dgm:pt>
    <dgm:pt modelId="{2480FCED-5BBD-417B-9640-D88BF7362874}" type="pres">
      <dgm:prSet presAssocID="{C467BCC4-AEA3-4976-9BB1-6966FAD5831C}" presName="spaceBetweenRectangles" presStyleCnt="0"/>
      <dgm:spPr/>
    </dgm:pt>
    <dgm:pt modelId="{2FAEA571-E5FB-4A2C-A2BB-FE9BBC0D47A9}" type="pres">
      <dgm:prSet presAssocID="{7C657EF1-0A2D-4ED8-83AD-46BE9D6EF366}" presName="parentLin" presStyleCnt="0"/>
      <dgm:spPr/>
    </dgm:pt>
    <dgm:pt modelId="{D820848D-F352-4D24-9FE2-113466359E2A}" type="pres">
      <dgm:prSet presAssocID="{7C657EF1-0A2D-4ED8-83AD-46BE9D6EF366}" presName="parentLeftMargin" presStyleLbl="node1" presStyleIdx="1" presStyleCnt="4"/>
      <dgm:spPr/>
      <dgm:t>
        <a:bodyPr/>
        <a:lstStyle/>
        <a:p>
          <a:endParaRPr lang="en-US"/>
        </a:p>
      </dgm:t>
    </dgm:pt>
    <dgm:pt modelId="{A62F1990-90FB-4912-9B52-1C4CEF81F1AA}" type="pres">
      <dgm:prSet presAssocID="{7C657EF1-0A2D-4ED8-83AD-46BE9D6EF366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F625669-E507-4D4C-8F85-071272596C35}" type="pres">
      <dgm:prSet presAssocID="{7C657EF1-0A2D-4ED8-83AD-46BE9D6EF366}" presName="negativeSpace" presStyleCnt="0"/>
      <dgm:spPr/>
    </dgm:pt>
    <dgm:pt modelId="{F11E4634-582A-476C-AEBD-79E1F3F0357E}" type="pres">
      <dgm:prSet presAssocID="{7C657EF1-0A2D-4ED8-83AD-46BE9D6EF366}" presName="childText" presStyleLbl="conFgAcc1" presStyleIdx="2" presStyleCnt="4">
        <dgm:presLayoutVars>
          <dgm:bulletEnabled val="1"/>
        </dgm:presLayoutVars>
      </dgm:prSet>
      <dgm:spPr/>
    </dgm:pt>
    <dgm:pt modelId="{A497064B-2E48-4E7F-93AD-6877255F64DC}" type="pres">
      <dgm:prSet presAssocID="{07ADC698-59EC-4BEE-8F39-9AD0B2DE330E}" presName="spaceBetweenRectangles" presStyleCnt="0"/>
      <dgm:spPr/>
    </dgm:pt>
    <dgm:pt modelId="{84987BE9-7B19-410F-B409-6303ADEFDB3C}" type="pres">
      <dgm:prSet presAssocID="{FE2CCBBB-7CDA-4433-8E14-CD9B81BD6DED}" presName="parentLin" presStyleCnt="0"/>
      <dgm:spPr/>
    </dgm:pt>
    <dgm:pt modelId="{2251B3B4-785A-4DB1-8848-88BD6BB66B88}" type="pres">
      <dgm:prSet presAssocID="{FE2CCBBB-7CDA-4433-8E14-CD9B81BD6DED}" presName="parentLeftMargin" presStyleLbl="node1" presStyleIdx="2" presStyleCnt="4"/>
      <dgm:spPr/>
      <dgm:t>
        <a:bodyPr/>
        <a:lstStyle/>
        <a:p>
          <a:endParaRPr lang="en-US"/>
        </a:p>
      </dgm:t>
    </dgm:pt>
    <dgm:pt modelId="{D0801043-C4DA-4714-86F5-2BF3D8D6B7FB}" type="pres">
      <dgm:prSet presAssocID="{FE2CCBBB-7CDA-4433-8E14-CD9B81BD6DED}" presName="parentText" presStyleLbl="node1" presStyleIdx="3" presStyleCnt="4" custScaleY="23734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9D9204-5E70-4AF4-8D1C-1AE0D36F622A}" type="pres">
      <dgm:prSet presAssocID="{FE2CCBBB-7CDA-4433-8E14-CD9B81BD6DED}" presName="negativeSpace" presStyleCnt="0"/>
      <dgm:spPr/>
    </dgm:pt>
    <dgm:pt modelId="{1AE66FF3-8D71-49EC-BBC5-CF458C20D04F}" type="pres">
      <dgm:prSet presAssocID="{FE2CCBBB-7CDA-4433-8E14-CD9B81BD6DED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FEB03BCA-F8FD-410B-9A85-87E9142A6604}" type="presOf" srcId="{E3E9538D-B2FC-4E6B-86BD-73652A30B808}" destId="{6D193625-60EA-4B6A-8223-A355B6402254}" srcOrd="1" destOrd="0" presId="urn:microsoft.com/office/officeart/2005/8/layout/list1"/>
    <dgm:cxn modelId="{3CF305CF-C550-42A0-9724-39726E0D908B}" type="presOf" srcId="{62653EE3-9CB0-473C-AB1B-3E8A15D12837}" destId="{CB81351E-80DC-4FC9-B071-98C6128759AE}" srcOrd="0" destOrd="0" presId="urn:microsoft.com/office/officeart/2005/8/layout/list1"/>
    <dgm:cxn modelId="{6F105744-2855-4AA4-BAFD-7DAC54A5AB4E}" type="presOf" srcId="{7C657EF1-0A2D-4ED8-83AD-46BE9D6EF366}" destId="{D820848D-F352-4D24-9FE2-113466359E2A}" srcOrd="0" destOrd="0" presId="urn:microsoft.com/office/officeart/2005/8/layout/list1"/>
    <dgm:cxn modelId="{A7813BDC-B544-4A8A-B13B-12CCB426198F}" type="presOf" srcId="{A6A18DE0-9D86-4D38-A957-A24A67A92563}" destId="{65F6C187-82B6-4AA8-9716-9495B04D68AF}" srcOrd="1" destOrd="0" presId="urn:microsoft.com/office/officeart/2005/8/layout/list1"/>
    <dgm:cxn modelId="{F6FDFE52-1BB7-4868-B734-37A37510A6C9}" type="presOf" srcId="{FE2CCBBB-7CDA-4433-8E14-CD9B81BD6DED}" destId="{D0801043-C4DA-4714-86F5-2BF3D8D6B7FB}" srcOrd="1" destOrd="0" presId="urn:microsoft.com/office/officeart/2005/8/layout/list1"/>
    <dgm:cxn modelId="{1EF7A206-156C-4853-B072-655B4DB27E41}" srcId="{62653EE3-9CB0-473C-AB1B-3E8A15D12837}" destId="{FE2CCBBB-7CDA-4433-8E14-CD9B81BD6DED}" srcOrd="3" destOrd="0" parTransId="{2949E13E-2976-4131-A4D1-3D60923746E6}" sibTransId="{F182CF14-DF3E-407C-B825-D851B49C9206}"/>
    <dgm:cxn modelId="{B6EB8231-4629-47AE-96CC-03E21E4DAB52}" type="presOf" srcId="{A6A18DE0-9D86-4D38-A957-A24A67A92563}" destId="{D8B83364-C376-4CBF-BD42-586E00157224}" srcOrd="0" destOrd="0" presId="urn:microsoft.com/office/officeart/2005/8/layout/list1"/>
    <dgm:cxn modelId="{81496E3C-A1BE-4818-B6CC-93EF6DC0BEFC}" type="presOf" srcId="{7C657EF1-0A2D-4ED8-83AD-46BE9D6EF366}" destId="{A62F1990-90FB-4912-9B52-1C4CEF81F1AA}" srcOrd="1" destOrd="0" presId="urn:microsoft.com/office/officeart/2005/8/layout/list1"/>
    <dgm:cxn modelId="{6119AD6E-8AA0-43FE-8156-A1EB3DE96516}" type="presOf" srcId="{FE2CCBBB-7CDA-4433-8E14-CD9B81BD6DED}" destId="{2251B3B4-785A-4DB1-8848-88BD6BB66B88}" srcOrd="0" destOrd="0" presId="urn:microsoft.com/office/officeart/2005/8/layout/list1"/>
    <dgm:cxn modelId="{048F5486-04C3-4330-B531-8CEC6D97D450}" srcId="{62653EE3-9CB0-473C-AB1B-3E8A15D12837}" destId="{7C657EF1-0A2D-4ED8-83AD-46BE9D6EF366}" srcOrd="2" destOrd="0" parTransId="{B263A88E-347C-482C-B6ED-7359BB4D3655}" sibTransId="{07ADC698-59EC-4BEE-8F39-9AD0B2DE330E}"/>
    <dgm:cxn modelId="{26EAA280-5AED-4C17-B336-61CE9BF0D291}" srcId="{62653EE3-9CB0-473C-AB1B-3E8A15D12837}" destId="{E3E9538D-B2FC-4E6B-86BD-73652A30B808}" srcOrd="1" destOrd="0" parTransId="{A101FEEA-BC8C-48D7-8ECF-FC4E0A44BC12}" sibTransId="{C467BCC4-AEA3-4976-9BB1-6966FAD5831C}"/>
    <dgm:cxn modelId="{058C5506-0B03-4D0D-BBD4-983CB50A5977}" srcId="{62653EE3-9CB0-473C-AB1B-3E8A15D12837}" destId="{A6A18DE0-9D86-4D38-A957-A24A67A92563}" srcOrd="0" destOrd="0" parTransId="{1714061B-CAD5-4156-B64F-D88A98408EFA}" sibTransId="{A88C53C4-0753-4BC0-85BC-349383E9C7C6}"/>
    <dgm:cxn modelId="{59CEC8E3-0FCF-43B8-AE99-54C9A5D13B66}" type="presOf" srcId="{E3E9538D-B2FC-4E6B-86BD-73652A30B808}" destId="{BAB23A42-54EA-4460-9B3B-907744317B19}" srcOrd="0" destOrd="0" presId="urn:microsoft.com/office/officeart/2005/8/layout/list1"/>
    <dgm:cxn modelId="{03C2843E-3D21-4387-9E4B-9BEB923DF7E0}" type="presParOf" srcId="{CB81351E-80DC-4FC9-B071-98C6128759AE}" destId="{F3E654A5-91DE-4A8C-9E36-73FAEB82FBD6}" srcOrd="0" destOrd="0" presId="urn:microsoft.com/office/officeart/2005/8/layout/list1"/>
    <dgm:cxn modelId="{280ADAEF-A6B3-4CCA-969C-65E363BB0F00}" type="presParOf" srcId="{F3E654A5-91DE-4A8C-9E36-73FAEB82FBD6}" destId="{D8B83364-C376-4CBF-BD42-586E00157224}" srcOrd="0" destOrd="0" presId="urn:microsoft.com/office/officeart/2005/8/layout/list1"/>
    <dgm:cxn modelId="{6E273957-22E5-4357-A92F-A02551D48DBB}" type="presParOf" srcId="{F3E654A5-91DE-4A8C-9E36-73FAEB82FBD6}" destId="{65F6C187-82B6-4AA8-9716-9495B04D68AF}" srcOrd="1" destOrd="0" presId="urn:microsoft.com/office/officeart/2005/8/layout/list1"/>
    <dgm:cxn modelId="{837D5B4B-4F04-44BD-809C-AA4C7596F1F4}" type="presParOf" srcId="{CB81351E-80DC-4FC9-B071-98C6128759AE}" destId="{0F4722B1-5C04-4987-B302-D5972E0BEEB1}" srcOrd="1" destOrd="0" presId="urn:microsoft.com/office/officeart/2005/8/layout/list1"/>
    <dgm:cxn modelId="{ECF838FB-ABFB-4AC0-AA38-CCE49CFAE653}" type="presParOf" srcId="{CB81351E-80DC-4FC9-B071-98C6128759AE}" destId="{E1440551-5C48-4F53-9F4B-B5234029DA6B}" srcOrd="2" destOrd="0" presId="urn:microsoft.com/office/officeart/2005/8/layout/list1"/>
    <dgm:cxn modelId="{91E5E7CB-6D1C-4C4B-ACDD-0870AA859381}" type="presParOf" srcId="{CB81351E-80DC-4FC9-B071-98C6128759AE}" destId="{0A464B95-D871-45FB-AEC5-D046999FD4ED}" srcOrd="3" destOrd="0" presId="urn:microsoft.com/office/officeart/2005/8/layout/list1"/>
    <dgm:cxn modelId="{DBEA0CDC-B5B1-40BB-9905-295E797E06E9}" type="presParOf" srcId="{CB81351E-80DC-4FC9-B071-98C6128759AE}" destId="{F35435A7-C53A-4B74-93F0-F0D8F2E4E2F6}" srcOrd="4" destOrd="0" presId="urn:microsoft.com/office/officeart/2005/8/layout/list1"/>
    <dgm:cxn modelId="{DA47A40C-0BB9-4B9C-A1C2-5B54EBCB8516}" type="presParOf" srcId="{F35435A7-C53A-4B74-93F0-F0D8F2E4E2F6}" destId="{BAB23A42-54EA-4460-9B3B-907744317B19}" srcOrd="0" destOrd="0" presId="urn:microsoft.com/office/officeart/2005/8/layout/list1"/>
    <dgm:cxn modelId="{740DE5DD-4582-43FF-B286-77E1E35E0A52}" type="presParOf" srcId="{F35435A7-C53A-4B74-93F0-F0D8F2E4E2F6}" destId="{6D193625-60EA-4B6A-8223-A355B6402254}" srcOrd="1" destOrd="0" presId="urn:microsoft.com/office/officeart/2005/8/layout/list1"/>
    <dgm:cxn modelId="{1E2953F6-4DFE-4978-AF8B-C02FA6AEA415}" type="presParOf" srcId="{CB81351E-80DC-4FC9-B071-98C6128759AE}" destId="{84B4D7A6-8F1B-438F-BD76-0F20525ABBFC}" srcOrd="5" destOrd="0" presId="urn:microsoft.com/office/officeart/2005/8/layout/list1"/>
    <dgm:cxn modelId="{1811CE72-1446-4D27-A434-529EC2EC1BA7}" type="presParOf" srcId="{CB81351E-80DC-4FC9-B071-98C6128759AE}" destId="{F4A95D0B-39AE-4923-8053-51E64C459449}" srcOrd="6" destOrd="0" presId="urn:microsoft.com/office/officeart/2005/8/layout/list1"/>
    <dgm:cxn modelId="{542B06C0-06F7-4710-B034-9A21923867C5}" type="presParOf" srcId="{CB81351E-80DC-4FC9-B071-98C6128759AE}" destId="{2480FCED-5BBD-417B-9640-D88BF7362874}" srcOrd="7" destOrd="0" presId="urn:microsoft.com/office/officeart/2005/8/layout/list1"/>
    <dgm:cxn modelId="{6491B478-5B74-485E-8801-1095DF658E83}" type="presParOf" srcId="{CB81351E-80DC-4FC9-B071-98C6128759AE}" destId="{2FAEA571-E5FB-4A2C-A2BB-FE9BBC0D47A9}" srcOrd="8" destOrd="0" presId="urn:microsoft.com/office/officeart/2005/8/layout/list1"/>
    <dgm:cxn modelId="{D6FF2914-C216-4412-AFB5-C9D487F56007}" type="presParOf" srcId="{2FAEA571-E5FB-4A2C-A2BB-FE9BBC0D47A9}" destId="{D820848D-F352-4D24-9FE2-113466359E2A}" srcOrd="0" destOrd="0" presId="urn:microsoft.com/office/officeart/2005/8/layout/list1"/>
    <dgm:cxn modelId="{8C46D61F-4D72-40A7-9892-5289D5FD340A}" type="presParOf" srcId="{2FAEA571-E5FB-4A2C-A2BB-FE9BBC0D47A9}" destId="{A62F1990-90FB-4912-9B52-1C4CEF81F1AA}" srcOrd="1" destOrd="0" presId="urn:microsoft.com/office/officeart/2005/8/layout/list1"/>
    <dgm:cxn modelId="{52B50CB4-E609-48BA-928F-96ABF561C3B1}" type="presParOf" srcId="{CB81351E-80DC-4FC9-B071-98C6128759AE}" destId="{FF625669-E507-4D4C-8F85-071272596C35}" srcOrd="9" destOrd="0" presId="urn:microsoft.com/office/officeart/2005/8/layout/list1"/>
    <dgm:cxn modelId="{DE5F79D9-7776-43EE-94BC-4B5FE3F47068}" type="presParOf" srcId="{CB81351E-80DC-4FC9-B071-98C6128759AE}" destId="{F11E4634-582A-476C-AEBD-79E1F3F0357E}" srcOrd="10" destOrd="0" presId="urn:microsoft.com/office/officeart/2005/8/layout/list1"/>
    <dgm:cxn modelId="{0EDB77D6-8497-469B-B1B0-9E75725CF4D4}" type="presParOf" srcId="{CB81351E-80DC-4FC9-B071-98C6128759AE}" destId="{A497064B-2E48-4E7F-93AD-6877255F64DC}" srcOrd="11" destOrd="0" presId="urn:microsoft.com/office/officeart/2005/8/layout/list1"/>
    <dgm:cxn modelId="{80C56A74-A9D8-4180-9230-C30B3FF9FAC2}" type="presParOf" srcId="{CB81351E-80DC-4FC9-B071-98C6128759AE}" destId="{84987BE9-7B19-410F-B409-6303ADEFDB3C}" srcOrd="12" destOrd="0" presId="urn:microsoft.com/office/officeart/2005/8/layout/list1"/>
    <dgm:cxn modelId="{2F82C428-1815-43A7-821E-58C598758237}" type="presParOf" srcId="{84987BE9-7B19-410F-B409-6303ADEFDB3C}" destId="{2251B3B4-785A-4DB1-8848-88BD6BB66B88}" srcOrd="0" destOrd="0" presId="urn:microsoft.com/office/officeart/2005/8/layout/list1"/>
    <dgm:cxn modelId="{E5C1DF56-343C-443B-A3BC-73777500CB7F}" type="presParOf" srcId="{84987BE9-7B19-410F-B409-6303ADEFDB3C}" destId="{D0801043-C4DA-4714-86F5-2BF3D8D6B7FB}" srcOrd="1" destOrd="0" presId="urn:microsoft.com/office/officeart/2005/8/layout/list1"/>
    <dgm:cxn modelId="{132329E2-CB06-4489-AA48-28E5A2EA61AF}" type="presParOf" srcId="{CB81351E-80DC-4FC9-B071-98C6128759AE}" destId="{A49D9204-5E70-4AF4-8D1C-1AE0D36F622A}" srcOrd="13" destOrd="0" presId="urn:microsoft.com/office/officeart/2005/8/layout/list1"/>
    <dgm:cxn modelId="{6AD9C962-543E-4B31-BB7D-E60A70750194}" type="presParOf" srcId="{CB81351E-80DC-4FC9-B071-98C6128759AE}" destId="{1AE66FF3-8D71-49EC-BBC5-CF458C20D04F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40551-5C48-4F53-9F4B-B5234029DA6B}">
      <dsp:nvSpPr>
        <dsp:cNvPr id="0" name=""/>
        <dsp:cNvSpPr/>
      </dsp:nvSpPr>
      <dsp:spPr>
        <a:xfrm>
          <a:off x="0" y="1566566"/>
          <a:ext cx="859631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F6C187-82B6-4AA8-9716-9495B04D68AF}">
      <dsp:nvSpPr>
        <dsp:cNvPr id="0" name=""/>
        <dsp:cNvSpPr/>
      </dsp:nvSpPr>
      <dsp:spPr>
        <a:xfrm>
          <a:off x="390247" y="35747"/>
          <a:ext cx="6011542" cy="185023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14.Допустими</a:t>
          </a:r>
          <a:r>
            <a:rPr lang="bg-BG" sz="2000" kern="1200" baseline="0" dirty="0" smtClean="0"/>
            <a:t> разходи –строителство</a:t>
          </a:r>
          <a:r>
            <a:rPr lang="bg-BG" sz="2000" kern="1200" baseline="0" dirty="0" smtClean="0"/>
            <a:t>,</a:t>
          </a:r>
          <a:r>
            <a:rPr lang="en-US" sz="2000" kern="1200" baseline="0" dirty="0" smtClean="0"/>
            <a:t> </a:t>
          </a:r>
          <a:r>
            <a:rPr lang="bg-BG" sz="2000" kern="1200" baseline="0" dirty="0" smtClean="0"/>
            <a:t>реконструкция,</a:t>
          </a:r>
          <a:r>
            <a:rPr lang="en-US" sz="2000" kern="1200" baseline="0" dirty="0" smtClean="0"/>
            <a:t> </a:t>
          </a:r>
          <a:r>
            <a:rPr lang="bg-BG" sz="2000" kern="1200" baseline="0" dirty="0" smtClean="0"/>
            <a:t>ремонт </a:t>
          </a:r>
          <a:r>
            <a:rPr lang="bg-BG" sz="2000" kern="1200" baseline="0" dirty="0" smtClean="0"/>
            <a:t>на сгради/помещения, закупуване на нови транспортни средства, оборудване и обзавеждане, софтуер, патентни и авторски прова</a:t>
          </a:r>
          <a:r>
            <a:rPr lang="bg-BG" sz="2000" kern="1200" baseline="0" dirty="0" smtClean="0"/>
            <a:t>,</a:t>
          </a:r>
          <a:r>
            <a:rPr lang="en-US" sz="2000" kern="1200" baseline="0" dirty="0" smtClean="0"/>
            <a:t> </a:t>
          </a:r>
          <a:r>
            <a:rPr lang="bg-BG" sz="2000" kern="1200" baseline="0" dirty="0" smtClean="0"/>
            <a:t>лицензи</a:t>
          </a:r>
          <a:r>
            <a:rPr lang="bg-BG" sz="2000" kern="1200" baseline="0" dirty="0" smtClean="0"/>
            <a:t>, търговски марки, 12% за предпр.консултации</a:t>
          </a:r>
          <a:endParaRPr lang="en-US" sz="2000" kern="1200" dirty="0"/>
        </a:p>
      </dsp:txBody>
      <dsp:txXfrm>
        <a:off x="480568" y="126068"/>
        <a:ext cx="5830900" cy="1669596"/>
      </dsp:txXfrm>
    </dsp:sp>
    <dsp:sp modelId="{F4A95D0B-39AE-4923-8053-51E64C459449}">
      <dsp:nvSpPr>
        <dsp:cNvPr id="0" name=""/>
        <dsp:cNvSpPr/>
      </dsp:nvSpPr>
      <dsp:spPr>
        <a:xfrm>
          <a:off x="0" y="2519126"/>
          <a:ext cx="859631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193625-60EA-4B6A-8223-A355B6402254}">
      <dsp:nvSpPr>
        <dsp:cNvPr id="0" name=""/>
        <dsp:cNvSpPr/>
      </dsp:nvSpPr>
      <dsp:spPr>
        <a:xfrm>
          <a:off x="429815" y="2209166"/>
          <a:ext cx="601741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14. Допустими разходи, спец.допустими разходи – ДДС</a:t>
          </a:r>
          <a:r>
            <a:rPr lang="bg-BG" sz="2000" kern="1200" dirty="0" smtClean="0"/>
            <a:t>!</a:t>
          </a:r>
          <a:r>
            <a:rPr lang="en-US" sz="2000" kern="1200" dirty="0" smtClean="0"/>
            <a:t> </a:t>
          </a:r>
          <a:r>
            <a:rPr lang="bg-BG" sz="2000" kern="1200" dirty="0" smtClean="0"/>
            <a:t>ЗОП</a:t>
          </a:r>
          <a:r>
            <a:rPr lang="bg-BG" sz="2400" kern="1200" dirty="0" smtClean="0"/>
            <a:t>!</a:t>
          </a:r>
          <a:endParaRPr lang="en-US" sz="2400" kern="1200" dirty="0"/>
        </a:p>
      </dsp:txBody>
      <dsp:txXfrm>
        <a:off x="460077" y="2239428"/>
        <a:ext cx="5956894" cy="559396"/>
      </dsp:txXfrm>
    </dsp:sp>
    <dsp:sp modelId="{1AE66FF3-8D71-49EC-BBC5-CF458C20D04F}">
      <dsp:nvSpPr>
        <dsp:cNvPr id="0" name=""/>
        <dsp:cNvSpPr/>
      </dsp:nvSpPr>
      <dsp:spPr>
        <a:xfrm>
          <a:off x="0" y="3325949"/>
          <a:ext cx="859631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801043-C4DA-4714-86F5-2BF3D8D6B7FB}">
      <dsp:nvSpPr>
        <dsp:cNvPr id="0" name=""/>
        <dsp:cNvSpPr/>
      </dsp:nvSpPr>
      <dsp:spPr>
        <a:xfrm>
          <a:off x="429815" y="3161726"/>
          <a:ext cx="6017418" cy="47418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/>
            <a:t>16. Приложим режим ДП и </a:t>
          </a:r>
          <a:r>
            <a:rPr lang="en-US" sz="2100" kern="1200" dirty="0" smtClean="0"/>
            <a:t>de minimize</a:t>
          </a:r>
          <a:endParaRPr lang="en-US" sz="2100" kern="1200" dirty="0"/>
        </a:p>
      </dsp:txBody>
      <dsp:txXfrm>
        <a:off x="452963" y="3184874"/>
        <a:ext cx="5971122" cy="4278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40551-5C48-4F53-9F4B-B5234029DA6B}">
      <dsp:nvSpPr>
        <dsp:cNvPr id="0" name=""/>
        <dsp:cNvSpPr/>
      </dsp:nvSpPr>
      <dsp:spPr>
        <a:xfrm>
          <a:off x="0" y="1180383"/>
          <a:ext cx="859631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F6C187-82B6-4AA8-9716-9495B04D68AF}">
      <dsp:nvSpPr>
        <dsp:cNvPr id="0" name=""/>
        <dsp:cNvSpPr/>
      </dsp:nvSpPr>
      <dsp:spPr>
        <a:xfrm>
          <a:off x="390629" y="276193"/>
          <a:ext cx="6017418" cy="122361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13.2 Условия за допустимост на дейностите – финансов план АРП/Прил.6/</a:t>
          </a:r>
          <a:endParaRPr lang="en-US" sz="2000" kern="1200" dirty="0"/>
        </a:p>
      </dsp:txBody>
      <dsp:txXfrm>
        <a:off x="450361" y="335925"/>
        <a:ext cx="5897954" cy="1104146"/>
      </dsp:txXfrm>
    </dsp:sp>
    <dsp:sp modelId="{F4A95D0B-39AE-4923-8053-51E64C459449}">
      <dsp:nvSpPr>
        <dsp:cNvPr id="0" name=""/>
        <dsp:cNvSpPr/>
      </dsp:nvSpPr>
      <dsp:spPr>
        <a:xfrm>
          <a:off x="0" y="2132943"/>
          <a:ext cx="859631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193625-60EA-4B6A-8223-A355B6402254}">
      <dsp:nvSpPr>
        <dsp:cNvPr id="0" name=""/>
        <dsp:cNvSpPr/>
      </dsp:nvSpPr>
      <dsp:spPr>
        <a:xfrm>
          <a:off x="429815" y="1822983"/>
          <a:ext cx="601741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/>
            <a:t>Специфични документи –СМР/ документ  за собственост/ползване/учр.право на строеж</a:t>
          </a:r>
          <a:endParaRPr lang="en-US" sz="2100" kern="1200" dirty="0"/>
        </a:p>
      </dsp:txBody>
      <dsp:txXfrm>
        <a:off x="460077" y="1853245"/>
        <a:ext cx="5956894" cy="559396"/>
      </dsp:txXfrm>
    </dsp:sp>
    <dsp:sp modelId="{2614D3D2-B013-4014-88DA-C2FCDD4FFB77}">
      <dsp:nvSpPr>
        <dsp:cNvPr id="0" name=""/>
        <dsp:cNvSpPr/>
      </dsp:nvSpPr>
      <dsp:spPr>
        <a:xfrm>
          <a:off x="0" y="3085503"/>
          <a:ext cx="8596312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CC38E61-0753-4DDD-8EDE-BF688E5436EC}">
      <dsp:nvSpPr>
        <dsp:cNvPr id="0" name=""/>
        <dsp:cNvSpPr/>
      </dsp:nvSpPr>
      <dsp:spPr>
        <a:xfrm>
          <a:off x="429815" y="2775543"/>
          <a:ext cx="6017418" cy="6199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100" kern="1200" dirty="0" smtClean="0"/>
            <a:t>Инвестиционен проект /работен/, КСС и др.</a:t>
          </a:r>
          <a:endParaRPr lang="en-US" sz="2100" kern="1200" dirty="0"/>
        </a:p>
      </dsp:txBody>
      <dsp:txXfrm>
        <a:off x="460077" y="2805805"/>
        <a:ext cx="5956894" cy="55939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440551-5C48-4F53-9F4B-B5234029DA6B}">
      <dsp:nvSpPr>
        <dsp:cNvPr id="0" name=""/>
        <dsp:cNvSpPr/>
      </dsp:nvSpPr>
      <dsp:spPr>
        <a:xfrm>
          <a:off x="0" y="517267"/>
          <a:ext cx="859631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F6C187-82B6-4AA8-9716-9495B04D68AF}">
      <dsp:nvSpPr>
        <dsp:cNvPr id="0" name=""/>
        <dsp:cNvSpPr/>
      </dsp:nvSpPr>
      <dsp:spPr>
        <a:xfrm>
          <a:off x="390629" y="28780"/>
          <a:ext cx="6017418" cy="73185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21.</a:t>
          </a:r>
          <a:r>
            <a:rPr lang="bg-BG" sz="2000" kern="1200" dirty="0" smtClean="0"/>
            <a:t> Оценка АСД – Прилож.1 Документи за информация  да/не</a:t>
          </a:r>
          <a:endParaRPr lang="en-US" sz="2000" kern="1200" dirty="0"/>
        </a:p>
      </dsp:txBody>
      <dsp:txXfrm>
        <a:off x="426355" y="64506"/>
        <a:ext cx="5945966" cy="660403"/>
      </dsp:txXfrm>
    </dsp:sp>
    <dsp:sp modelId="{F4A95D0B-39AE-4923-8053-51E64C459449}">
      <dsp:nvSpPr>
        <dsp:cNvPr id="0" name=""/>
        <dsp:cNvSpPr/>
      </dsp:nvSpPr>
      <dsp:spPr>
        <a:xfrm>
          <a:off x="0" y="1356427"/>
          <a:ext cx="859631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193625-60EA-4B6A-8223-A355B6402254}">
      <dsp:nvSpPr>
        <dsp:cNvPr id="0" name=""/>
        <dsp:cNvSpPr/>
      </dsp:nvSpPr>
      <dsp:spPr>
        <a:xfrm>
          <a:off x="429815" y="1006867"/>
          <a:ext cx="6017418" cy="58571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22. Оценка ТФО – Прил.2 Документи за информация – 8 критерия – 78 точки/ 20 точки</a:t>
          </a:r>
          <a:endParaRPr lang="en-US" sz="2000" kern="1200" dirty="0"/>
        </a:p>
      </dsp:txBody>
      <dsp:txXfrm>
        <a:off x="458407" y="1035459"/>
        <a:ext cx="5960234" cy="528535"/>
      </dsp:txXfrm>
    </dsp:sp>
    <dsp:sp modelId="{F11E4634-582A-476C-AEBD-79E1F3F0357E}">
      <dsp:nvSpPr>
        <dsp:cNvPr id="0" name=""/>
        <dsp:cNvSpPr/>
      </dsp:nvSpPr>
      <dsp:spPr>
        <a:xfrm>
          <a:off x="0" y="2082187"/>
          <a:ext cx="859631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2F1990-90FB-4912-9B52-1C4CEF81F1AA}">
      <dsp:nvSpPr>
        <dsp:cNvPr id="0" name=""/>
        <dsp:cNvSpPr/>
      </dsp:nvSpPr>
      <dsp:spPr>
        <a:xfrm>
          <a:off x="429815" y="1846027"/>
          <a:ext cx="6017418" cy="47232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23. Начин на подаване на ПП в ИСУН 2020</a:t>
          </a:r>
          <a:endParaRPr lang="en-US" sz="2000" kern="1200" dirty="0"/>
        </a:p>
      </dsp:txBody>
      <dsp:txXfrm>
        <a:off x="452872" y="1869084"/>
        <a:ext cx="5971304" cy="426206"/>
      </dsp:txXfrm>
    </dsp:sp>
    <dsp:sp modelId="{1AE66FF3-8D71-49EC-BBC5-CF458C20D04F}">
      <dsp:nvSpPr>
        <dsp:cNvPr id="0" name=""/>
        <dsp:cNvSpPr/>
      </dsp:nvSpPr>
      <dsp:spPr>
        <a:xfrm>
          <a:off x="0" y="3456664"/>
          <a:ext cx="8596312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801043-C4DA-4714-86F5-2BF3D8D6B7FB}">
      <dsp:nvSpPr>
        <dsp:cNvPr id="0" name=""/>
        <dsp:cNvSpPr/>
      </dsp:nvSpPr>
      <dsp:spPr>
        <a:xfrm>
          <a:off x="429395" y="2571787"/>
          <a:ext cx="6011542" cy="112103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444" tIns="0" rIns="227444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g-BG" sz="2000" kern="1200" dirty="0" smtClean="0"/>
            <a:t>24. Списък на документите – 63бр.,които се подават на етап кандидатстване АСД – Прилож.1 Документи за информация  да/не -</a:t>
          </a:r>
          <a:endParaRPr lang="en-US" sz="2000" kern="1200" dirty="0"/>
        </a:p>
      </dsp:txBody>
      <dsp:txXfrm>
        <a:off x="484120" y="2626512"/>
        <a:ext cx="5902092" cy="10115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11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509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92260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74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9772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6571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052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437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963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989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053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041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189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910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88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491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211D74-FB5F-425A-958A-5312993110D9}" type="datetimeFigureOut">
              <a:rPr lang="en-US" smtClean="0"/>
              <a:t>28-Aug-18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8D4290B-F32D-4FA6-8FE6-4D20F6F3FE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67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10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miglom@abv.bg" TargetMode="External"/><Relationship Id="rId2" Type="http://schemas.openxmlformats.org/officeDocument/2006/relationships/hyperlink" Target="mailto:office@miglom.org" TargetMode="Externa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2.jpg"/><Relationship Id="rId4" Type="http://schemas.openxmlformats.org/officeDocument/2006/relationships/hyperlink" Target="http://miglom.org/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2962141"/>
            <a:ext cx="8596668" cy="3284113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процедура за предоставяне на бфп BG06RDNP001-19.057- МИГ – ЛОМ, подмярка 7.2 „Инвестиции в създаването, подобряването или разширяването на всички видове малка по мащаби инфраструктура</a:t>
            </a:r>
            <a:r>
              <a:rPr lang="ru-RU" sz="3200" b="1" i="1" dirty="0">
                <a:solidFill>
                  <a:schemeClr val="accent2">
                    <a:lumMod val="75000"/>
                  </a:schemeClr>
                </a:solidFill>
                <a:latin typeface="Arial Narrow" panose="020B0606020202030204" pitchFamily="34" charset="0"/>
              </a:rPr>
              <a:t>“</a:t>
            </a:r>
            <a:endParaRPr lang="en-US" sz="3200" b="1" i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7985928"/>
              </p:ext>
            </p:extLst>
          </p:nvPr>
        </p:nvGraphicFramePr>
        <p:xfrm>
          <a:off x="296214" y="365124"/>
          <a:ext cx="8977789" cy="25970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Document" r:id="rId3" imgW="4845596" imgH="2144757" progId="Word.Document.12">
                  <p:embed/>
                </p:oleObj>
              </mc:Choice>
              <mc:Fallback>
                <p:oleObj name="Document" r:id="rId3" imgW="4845596" imgH="214475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6214" y="365124"/>
                        <a:ext cx="8977789" cy="25970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4038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Регистриране на профил в ИСУН2020</a:t>
            </a:r>
            <a:br>
              <a:rPr lang="ru-RU" dirty="0"/>
            </a:br>
            <a:r>
              <a:rPr lang="bg-BG" dirty="0">
                <a:solidFill>
                  <a:srgbClr val="FF0000"/>
                </a:solidFill>
              </a:rPr>
              <a:t/>
            </a:r>
            <a:br>
              <a:rPr lang="bg-BG" dirty="0">
                <a:solidFill>
                  <a:srgbClr val="FF0000"/>
                </a:solidFill>
              </a:rPr>
            </a:br>
            <a:r>
              <a:rPr lang="bg-BG" dirty="0"/>
              <a:t/>
            </a:r>
            <a:br>
              <a:rPr lang="bg-BG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1"/>
            <a:ext cx="8596668" cy="411096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60000"/>
              </a:lnSpc>
            </a:pPr>
            <a:r>
              <a:rPr lang="bg-BG" sz="5100" dirty="0" smtClean="0"/>
              <a:t>Регистрация през вход на ИСУН 2020 – създаване на профил в ИСУН</a:t>
            </a:r>
            <a:endParaRPr lang="ru-RU" sz="5100" dirty="0"/>
          </a:p>
          <a:p>
            <a:pPr>
              <a:lnSpc>
                <a:spcPct val="160000"/>
              </a:lnSpc>
            </a:pPr>
            <a:r>
              <a:rPr lang="ru-RU" sz="5100" dirty="0" smtClean="0"/>
              <a:t>Процедури – 7.2. МИГ ЛОМ – нов формуляр –попълват се задължително всички раздели</a:t>
            </a:r>
            <a:endParaRPr lang="ru-RU" sz="5100" dirty="0"/>
          </a:p>
          <a:p>
            <a:pPr>
              <a:lnSpc>
                <a:spcPct val="160000"/>
              </a:lnSpc>
            </a:pPr>
            <a:r>
              <a:rPr lang="ru-RU" sz="5100" dirty="0"/>
              <a:t>Прикачени </a:t>
            </a:r>
            <a:r>
              <a:rPr lang="ru-RU" sz="5100" dirty="0" smtClean="0"/>
              <a:t>документи </a:t>
            </a:r>
            <a:r>
              <a:rPr lang="ru-RU" sz="5100" dirty="0"/>
              <a:t>- т.13 от </a:t>
            </a:r>
            <a:r>
              <a:rPr lang="ru-RU" sz="5100" dirty="0" smtClean="0"/>
              <a:t>е-формуляра</a:t>
            </a:r>
          </a:p>
          <a:p>
            <a:pPr>
              <a:lnSpc>
                <a:spcPct val="160000"/>
              </a:lnSpc>
            </a:pPr>
            <a:r>
              <a:rPr lang="ru-RU" sz="5100" dirty="0" smtClean="0"/>
              <a:t>КЕП</a:t>
            </a:r>
            <a:endParaRPr lang="ru-RU" sz="5100" dirty="0"/>
          </a:p>
          <a:p>
            <a:pPr marL="0" indent="0">
              <a:buNone/>
            </a:pPr>
            <a:r>
              <a:rPr lang="bg-BG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00341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860836"/>
            <a:ext cx="8596668" cy="1997164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bg-BG" sz="1200" b="1" i="1" dirty="0" smtClean="0">
                <a:solidFill>
                  <a:srgbClr val="2F549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Споразумение </a:t>
            </a:r>
            <a:r>
              <a:rPr lang="bg-BG" sz="1200" b="1" i="1" dirty="0">
                <a:solidFill>
                  <a:srgbClr val="2F5496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 изпълнение на СВОМР №РД50-40/24.04.2018 г.</a:t>
            </a:r>
            <a:endParaRPr lang="en-US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bg-BG" sz="1200" i="1" dirty="0">
                <a:latin typeface="Times New Roman" panose="02020603050405020304" pitchFamily="18" charset="0"/>
                <a:ea typeface="Calibri" panose="020F0502020204030204" pitchFamily="34" charset="0"/>
              </a:rPr>
              <a:t>Сдружение „Местна инициативна група –Лом“,гр.Лом,  ул.“Георги Манафски“ № 19, ет.2     тел:0971/2 90 02.е-</a:t>
            </a:r>
            <a:r>
              <a:rPr lang="en-US" sz="1200" i="1" dirty="0">
                <a:latin typeface="Times New Roman" panose="02020603050405020304" pitchFamily="18" charset="0"/>
                <a:ea typeface="Calibri" panose="020F0502020204030204" pitchFamily="34" charset="0"/>
              </a:rPr>
              <a:t>mail: </a:t>
            </a:r>
            <a:r>
              <a:rPr lang="en-US" sz="1200" i="1" u="sng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office@miglom.org</a:t>
            </a:r>
            <a:r>
              <a:rPr lang="en-US" sz="1200" i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bg-BG" sz="1200" i="1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r>
              <a:rPr lang="bg-BG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200" i="1" dirty="0">
                <a:latin typeface="Times New Roman" panose="02020603050405020304" pitchFamily="18" charset="0"/>
                <a:ea typeface="Calibri" panose="020F0502020204030204" pitchFamily="34" charset="0"/>
              </a:rPr>
              <a:t>email: </a:t>
            </a:r>
            <a:r>
              <a:rPr lang="bg-BG" sz="1200" i="1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miglom@abv.bg</a:t>
            </a:r>
            <a:r>
              <a:rPr lang="bg-BG" sz="1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200" i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www</a:t>
            </a:r>
            <a:r>
              <a:rPr lang="en-US" sz="1200" i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1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200" i="1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4"/>
              </a:rPr>
              <a:t>http://miglom.org</a:t>
            </a:r>
            <a:r>
              <a:rPr lang="en-US" sz="1200" i="1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4"/>
              </a:rPr>
              <a:t>/</a:t>
            </a:r>
            <a:r>
              <a:rPr lang="bg-BG" sz="1200" i="1" u="sng" dirty="0" smtClean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bg-BG" sz="1200" dirty="0" smtClean="0"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spcBef>
                <a:spcPts val="0"/>
              </a:spcBef>
              <a:tabLst>
                <a:tab pos="2880360" algn="ctr"/>
                <a:tab pos="5760720" algn="r"/>
              </a:tabLst>
            </a:pPr>
            <a:endParaRPr lang="bg-BG" sz="1050" i="1" u="sng" dirty="0">
              <a:solidFill>
                <a:srgbClr val="0563C1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ts val="0"/>
              </a:spcBef>
              <a:tabLst>
                <a:tab pos="2880360" algn="ctr"/>
                <a:tab pos="5760720" algn="r"/>
              </a:tabLst>
            </a:pPr>
            <a:r>
              <a:rPr lang="bg-BG" sz="1050" dirty="0" smtClean="0"/>
              <a:t>Този </a:t>
            </a:r>
            <a:r>
              <a:rPr lang="bg-BG" sz="1050" dirty="0"/>
              <a:t>документ е създаден с финансова подкрепа на Програма за развитие на селските райони 2014-2020, съфинансирана от ЕЗФРЗР. Цялата отговорност за създването на документа носи МИГ ЛОМ и при никакви обстоятелства не може да се приема, че отразява официалното становище на ЕС</a:t>
            </a:r>
            <a:endParaRPr lang="en-US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bg-BG" sz="1050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5" y="386366"/>
            <a:ext cx="8827273" cy="4108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2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 smtClean="0">
                <a:latin typeface="Arial Black" panose="020B0A04020102020204" pitchFamily="34" charset="0"/>
              </a:rPr>
              <a:t>ОСНОВНИ СТЪПКИ ПРИ КАНДИДАТСТВАНЕТО</a:t>
            </a:r>
            <a:endParaRPr lang="en-US" dirty="0">
              <a:latin typeface="Arial Black" panose="020B0A040201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047741"/>
            <a:ext cx="8596668" cy="4237149"/>
          </a:xfrm>
        </p:spPr>
        <p:txBody>
          <a:bodyPr>
            <a:normAutofit/>
          </a:bodyPr>
          <a:lstStyle/>
          <a:p>
            <a:r>
              <a:rPr lang="bg-BG" sz="2000" dirty="0" smtClean="0"/>
              <a:t> </a:t>
            </a:r>
            <a:r>
              <a:rPr lang="en-US" sz="2000" dirty="0" smtClean="0"/>
              <a:t>I.  </a:t>
            </a:r>
            <a:r>
              <a:rPr lang="bg-BG" sz="2000" dirty="0" smtClean="0">
                <a:solidFill>
                  <a:srgbClr val="FF0000"/>
                </a:solidFill>
              </a:rPr>
              <a:t>Запознаване с Условията на кандидатстване</a:t>
            </a:r>
          </a:p>
          <a:p>
            <a:pPr>
              <a:buFont typeface="+mj-lt"/>
              <a:buAutoNum type="arabicPeriod"/>
            </a:pPr>
            <a:r>
              <a:rPr lang="bg-BG" sz="2000" dirty="0" smtClean="0"/>
              <a:t>Запознаване с приложимите документи – раздел 24</a:t>
            </a:r>
          </a:p>
          <a:p>
            <a:pPr>
              <a:buFont typeface="+mj-lt"/>
              <a:buAutoNum type="arabicPeriod"/>
            </a:pPr>
            <a:r>
              <a:rPr lang="bg-BG" sz="2000" dirty="0" smtClean="0"/>
              <a:t>Запознаване с документите за информация </a:t>
            </a:r>
            <a:r>
              <a:rPr lang="bg-BG" sz="2000" dirty="0"/>
              <a:t>– раздел </a:t>
            </a:r>
            <a:r>
              <a:rPr lang="bg-BG" sz="2000" dirty="0" smtClean="0"/>
              <a:t>28.1 </a:t>
            </a:r>
          </a:p>
          <a:p>
            <a:pPr>
              <a:buFont typeface="+mj-lt"/>
              <a:buAutoNum type="arabicPeriod"/>
            </a:pPr>
            <a:r>
              <a:rPr lang="bg-BG" sz="2000" dirty="0" smtClean="0"/>
              <a:t>Запознаване с документите за </a:t>
            </a:r>
            <a:r>
              <a:rPr lang="bg-BG" sz="2000" dirty="0"/>
              <a:t>попълване – раздел </a:t>
            </a:r>
            <a:r>
              <a:rPr lang="bg-BG" sz="2000" dirty="0" smtClean="0"/>
              <a:t>28.2</a:t>
            </a:r>
          </a:p>
          <a:p>
            <a:r>
              <a:rPr lang="en-US" sz="2000" dirty="0" smtClean="0"/>
              <a:t>II. </a:t>
            </a:r>
            <a:r>
              <a:rPr lang="bg-BG" sz="2000" dirty="0" smtClean="0"/>
              <a:t>  </a:t>
            </a:r>
            <a:r>
              <a:rPr lang="bg-BG" sz="2000" dirty="0" smtClean="0">
                <a:solidFill>
                  <a:srgbClr val="FF0000"/>
                </a:solidFill>
              </a:rPr>
              <a:t>Запознаване с Условията за изпълнение на одобрените проекти</a:t>
            </a:r>
            <a:endParaRPr lang="bg-BG" sz="2000" dirty="0" smtClean="0"/>
          </a:p>
          <a:p>
            <a:r>
              <a:rPr lang="en-US" sz="2000" dirty="0" smtClean="0"/>
              <a:t>III.  </a:t>
            </a:r>
            <a:r>
              <a:rPr lang="bg-BG" sz="2000" dirty="0" smtClean="0">
                <a:solidFill>
                  <a:srgbClr val="FF0000"/>
                </a:solidFill>
              </a:rPr>
              <a:t>Подаване на проектното предложение в ИСУН 2020</a:t>
            </a:r>
            <a:endParaRPr lang="bg-BG" sz="2000" dirty="0">
              <a:solidFill>
                <a:srgbClr val="FF0000"/>
              </a:solidFill>
            </a:endParaRPr>
          </a:p>
          <a:p>
            <a:pPr>
              <a:buFont typeface="+mj-lt"/>
              <a:buAutoNum type="arabicPeriod"/>
            </a:pPr>
            <a:r>
              <a:rPr lang="bg-BG" sz="2000" dirty="0"/>
              <a:t>Регистриране на профил в </a:t>
            </a:r>
            <a:r>
              <a:rPr lang="bg-BG" sz="2000" dirty="0" smtClean="0"/>
              <a:t>ИСУН2020</a:t>
            </a:r>
          </a:p>
          <a:p>
            <a:pPr>
              <a:buFont typeface="+mj-lt"/>
              <a:buAutoNum type="arabicPeriod"/>
            </a:pPr>
            <a:r>
              <a:rPr lang="bg-BG" sz="2000" dirty="0" smtClean="0"/>
              <a:t>Попълване </a:t>
            </a:r>
            <a:r>
              <a:rPr lang="bg-BG" sz="2000" dirty="0"/>
              <a:t>на електронен формуляр</a:t>
            </a:r>
          </a:p>
          <a:p>
            <a:pPr>
              <a:buFont typeface="+mj-lt"/>
              <a:buAutoNum type="arabicPeriod"/>
            </a:pPr>
            <a:r>
              <a:rPr lang="bg-BG" sz="2000" dirty="0" smtClean="0"/>
              <a:t>Прикачени електронно </a:t>
            </a:r>
            <a:r>
              <a:rPr lang="bg-BG" sz="2000" dirty="0"/>
              <a:t>подписани формуляри - т.13 от е-формуляра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582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b="1" dirty="0"/>
              <a:t>7. Индикатори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8652622"/>
              </p:ext>
            </p:extLst>
          </p:nvPr>
        </p:nvGraphicFramePr>
        <p:xfrm>
          <a:off x="677863" y="1171976"/>
          <a:ext cx="7418230" cy="5241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9038"/>
                <a:gridCol w="2654024"/>
                <a:gridCol w="849466"/>
                <a:gridCol w="849466"/>
                <a:gridCol w="1656236"/>
              </a:tblGrid>
              <a:tr h="7517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en-US" sz="1200" dirty="0">
                          <a:effectLst/>
                        </a:rPr>
                        <a:t>Вид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Индикатор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Мерна единица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Цел 2023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Източник на данни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95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Резултат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400" dirty="0">
                          <a:effectLst/>
                        </a:rPr>
                        <a:t>Брой проекти, финансирани по мярката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брой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 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Отчети на МИГ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95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Резултат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400" dirty="0">
                          <a:effectLst/>
                        </a:rPr>
                        <a:t>Брой бенефициенти, подпомогнати по мярката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брой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 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Отчети на МИГ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84454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Резултат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400" dirty="0">
                          <a:effectLst/>
                        </a:rPr>
                        <a:t>Размер на публичната помощ от ЕЗФРСР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хил. лв.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bg-BG" sz="1200">
                          <a:effectLst/>
                        </a:rPr>
                        <a:t> </a:t>
                      </a:r>
                      <a:endParaRPr lang="en-US" sz="110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bg-BG" sz="1200">
                          <a:effectLst/>
                        </a:rPr>
                        <a:t>938 784 лв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Отчети на МИГ и бенефициентите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95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Резултат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400" dirty="0">
                          <a:effectLst/>
                        </a:rPr>
                        <a:t>Изградени или ремонтирани детски площадки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брой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 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Отчети на МИГ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49572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Резултат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400" dirty="0">
                          <a:effectLst/>
                        </a:rPr>
                        <a:t>Подобрени културни центрове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брой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 1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Отчети на МИГ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7517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Въздействие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400" dirty="0">
                          <a:effectLst/>
                        </a:rPr>
                        <a:t>Население, облагодетелствано от дребно мащабните инвестиции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брой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 300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Отчети на МИГ и бенефициентите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  <a:tr h="9107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Въздействие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400" dirty="0">
                          <a:effectLst/>
                        </a:rPr>
                        <a:t>Създадени работни места 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брой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>
                          <a:effectLst/>
                        </a:rPr>
                        <a:t> 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</a:pPr>
                      <a:r>
                        <a:rPr lang="bg-BG" sz="1200" dirty="0">
                          <a:effectLst/>
                        </a:rPr>
                        <a:t>Отчети на МИГ и бенефициентите</a:t>
                      </a:r>
                      <a:br>
                        <a:rPr lang="bg-BG" sz="1200" dirty="0">
                          <a:effectLst/>
                        </a:rPr>
                      </a:br>
                      <a:r>
                        <a:rPr lang="bg-BG" sz="1200" dirty="0">
                          <a:effectLst/>
                        </a:rPr>
                        <a:t>Бюро по труда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07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200" dirty="0">
                <a:solidFill>
                  <a:srgbClr val="FF0000"/>
                </a:solidFill>
              </a:rPr>
              <a:t>Запознаване с </a:t>
            </a:r>
            <a:r>
              <a:rPr lang="bg-BG" sz="3200" dirty="0" smtClean="0">
                <a:solidFill>
                  <a:srgbClr val="FF0000"/>
                </a:solidFill>
              </a:rPr>
              <a:t/>
            </a:r>
            <a:br>
              <a:rPr lang="bg-BG" sz="3200" dirty="0" smtClean="0">
                <a:solidFill>
                  <a:srgbClr val="FF0000"/>
                </a:solidFill>
              </a:rPr>
            </a:br>
            <a:r>
              <a:rPr lang="bg-BG" sz="3200" dirty="0" smtClean="0">
                <a:solidFill>
                  <a:srgbClr val="FF0000"/>
                </a:solidFill>
              </a:rPr>
              <a:t>Условията </a:t>
            </a:r>
            <a:r>
              <a:rPr lang="bg-BG" sz="3200" dirty="0">
                <a:solidFill>
                  <a:srgbClr val="FF0000"/>
                </a:solidFill>
              </a:rPr>
              <a:t>на </a:t>
            </a:r>
            <a:r>
              <a:rPr lang="bg-BG" sz="3200" dirty="0" smtClean="0">
                <a:solidFill>
                  <a:srgbClr val="FF0000"/>
                </a:solidFill>
              </a:rPr>
              <a:t>кандидатстване -28 раздела</a:t>
            </a:r>
            <a:r>
              <a:rPr lang="bg-BG" sz="3200" dirty="0">
                <a:solidFill>
                  <a:srgbClr val="FF0000"/>
                </a:solidFill>
              </a:rPr>
              <a:t/>
            </a:r>
            <a:br>
              <a:rPr lang="bg-BG" sz="3200" dirty="0">
                <a:solidFill>
                  <a:srgbClr val="FF0000"/>
                </a:solidFill>
              </a:rPr>
            </a:b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3834981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1803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4455" y="579549"/>
            <a:ext cx="8596668" cy="1621308"/>
          </a:xfrm>
        </p:spPr>
        <p:txBody>
          <a:bodyPr>
            <a:noAutofit/>
          </a:bodyPr>
          <a:lstStyle/>
          <a:p>
            <a:r>
              <a:rPr lang="bg-BG" b="1" dirty="0"/>
              <a:t>8</a:t>
            </a:r>
            <a:r>
              <a:rPr lang="bg-BG" b="1" dirty="0" smtClean="0"/>
              <a:t>.</a:t>
            </a:r>
            <a:r>
              <a:rPr lang="en-US" b="1" dirty="0" smtClean="0"/>
              <a:t> </a:t>
            </a:r>
            <a:r>
              <a:rPr lang="bg-BG" b="1" dirty="0" smtClean="0"/>
              <a:t> Размер </a:t>
            </a:r>
            <a:r>
              <a:rPr lang="bg-BG" b="1" dirty="0"/>
              <a:t>на БФП- 938 </a:t>
            </a:r>
            <a:r>
              <a:rPr lang="en-US" b="1" dirty="0" smtClean="0"/>
              <a:t>784</a:t>
            </a:r>
            <a:r>
              <a:rPr lang="bg-BG" b="1" dirty="0" smtClean="0"/>
              <a:t>.00 </a:t>
            </a:r>
            <a:r>
              <a:rPr lang="bg-BG" b="1" dirty="0" smtClean="0"/>
              <a:t>лв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bg-BG" b="1" dirty="0"/>
              <a:t/>
            </a:r>
            <a:br>
              <a:rPr lang="bg-BG" b="1" dirty="0"/>
            </a:br>
            <a:r>
              <a:rPr lang="bg-BG" b="1" dirty="0"/>
              <a:t>9. </a:t>
            </a:r>
            <a:r>
              <a:rPr lang="bg-BG" b="1" dirty="0" smtClean="0"/>
              <a:t> БФП </a:t>
            </a:r>
            <a:r>
              <a:rPr lang="bg-BG" b="1" dirty="0"/>
              <a:t>на проект </a:t>
            </a:r>
            <a:r>
              <a:rPr lang="bg-BG" b="1" smtClean="0"/>
              <a:t>10</a:t>
            </a:r>
            <a:r>
              <a:rPr lang="en-US" b="1" smtClean="0"/>
              <a:t> </a:t>
            </a:r>
            <a:r>
              <a:rPr lang="bg-BG" b="1" smtClean="0"/>
              <a:t>000-390 000лв</a:t>
            </a: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bg-BG" b="1" dirty="0" smtClean="0"/>
              <a:t>10. 100</a:t>
            </a:r>
            <a:r>
              <a:rPr lang="bg-BG" b="1" dirty="0"/>
              <a:t>% съфинансиране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bg-BG" b="1" dirty="0" smtClean="0"/>
              <a:t>11.  Допустими кандидати:</a:t>
            </a:r>
            <a:br>
              <a:rPr lang="bg-BG" b="1" dirty="0" smtClean="0"/>
            </a:br>
            <a:r>
              <a:rPr lang="bg-BG" b="1" dirty="0" smtClean="0"/>
              <a:t>-     Община</a:t>
            </a:r>
            <a:r>
              <a:rPr lang="bg-BG" b="1" dirty="0"/>
              <a:t>, </a:t>
            </a:r>
            <a:r>
              <a:rPr lang="bg-BG" b="1" dirty="0" smtClean="0"/>
              <a:t/>
            </a:r>
            <a:br>
              <a:rPr lang="bg-BG" b="1" dirty="0" smtClean="0"/>
            </a:br>
            <a:r>
              <a:rPr lang="bg-BG" b="1" dirty="0" smtClean="0"/>
              <a:t>-     ЮЛНЦ</a:t>
            </a:r>
            <a:r>
              <a:rPr lang="bg-BG" b="1" dirty="0"/>
              <a:t>, </a:t>
            </a:r>
            <a:r>
              <a:rPr lang="bg-BG" b="1" dirty="0" smtClean="0"/>
              <a:t/>
            </a:r>
            <a:br>
              <a:rPr lang="bg-BG" b="1" dirty="0" smtClean="0"/>
            </a:br>
            <a:r>
              <a:rPr lang="bg-BG" b="1" dirty="0" smtClean="0"/>
              <a:t>-     Читалища</a:t>
            </a:r>
            <a:r>
              <a:rPr lang="bg-BG" b="1" dirty="0"/>
              <a:t>. </a:t>
            </a:r>
            <a:r>
              <a:rPr lang="bg-BG" b="1" dirty="0" smtClean="0"/>
              <a:t/>
            </a:r>
            <a:br>
              <a:rPr lang="bg-BG" b="1" dirty="0" smtClean="0"/>
            </a:br>
            <a:r>
              <a:rPr lang="bg-BG" b="1" dirty="0" smtClean="0"/>
              <a:t>-     МИГ Не/допустимост </a:t>
            </a:r>
            <a:r>
              <a:rPr lang="bg-BG" b="1" dirty="0"/>
              <a:t>-декларации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39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3200" dirty="0">
                <a:solidFill>
                  <a:srgbClr val="FF0000"/>
                </a:solidFill>
              </a:rPr>
              <a:t>Запознаване с </a:t>
            </a:r>
            <a:r>
              <a:rPr lang="bg-BG" sz="3200" dirty="0" smtClean="0">
                <a:solidFill>
                  <a:srgbClr val="FF0000"/>
                </a:solidFill>
              </a:rPr>
              <a:t/>
            </a:r>
            <a:br>
              <a:rPr lang="bg-BG" sz="3200" dirty="0" smtClean="0">
                <a:solidFill>
                  <a:srgbClr val="FF0000"/>
                </a:solidFill>
              </a:rPr>
            </a:br>
            <a:r>
              <a:rPr lang="bg-BG" sz="3200" dirty="0" smtClean="0">
                <a:solidFill>
                  <a:srgbClr val="FF0000"/>
                </a:solidFill>
              </a:rPr>
              <a:t>Условията </a:t>
            </a:r>
            <a:r>
              <a:rPr lang="bg-BG" sz="3200" dirty="0">
                <a:solidFill>
                  <a:srgbClr val="FF0000"/>
                </a:solidFill>
              </a:rPr>
              <a:t>на </a:t>
            </a:r>
            <a:r>
              <a:rPr lang="bg-BG" sz="3200" dirty="0" smtClean="0">
                <a:solidFill>
                  <a:srgbClr val="FF0000"/>
                </a:solidFill>
              </a:rPr>
              <a:t>кандидатстване -28 раздела</a:t>
            </a:r>
            <a:r>
              <a:rPr lang="bg-BG" sz="3200" dirty="0">
                <a:solidFill>
                  <a:srgbClr val="FF0000"/>
                </a:solidFill>
              </a:rPr>
              <a:t/>
            </a:r>
            <a:br>
              <a:rPr lang="bg-BG" sz="3200" dirty="0">
                <a:solidFill>
                  <a:srgbClr val="FF0000"/>
                </a:solidFill>
              </a:rPr>
            </a:b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170293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576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41927"/>
          </a:xfrm>
        </p:spPr>
        <p:txBody>
          <a:bodyPr>
            <a:noAutofit/>
          </a:bodyPr>
          <a:lstStyle/>
          <a:p>
            <a:r>
              <a:rPr lang="bg-BG" sz="3200" dirty="0">
                <a:solidFill>
                  <a:srgbClr val="FF0000"/>
                </a:solidFill>
              </a:rPr>
              <a:t>Запознаване с </a:t>
            </a:r>
            <a:r>
              <a:rPr lang="bg-BG" sz="3200" dirty="0" smtClean="0">
                <a:solidFill>
                  <a:srgbClr val="FF0000"/>
                </a:solidFill>
              </a:rPr>
              <a:t/>
            </a:r>
            <a:br>
              <a:rPr lang="bg-BG" sz="3200" dirty="0" smtClean="0">
                <a:solidFill>
                  <a:srgbClr val="FF0000"/>
                </a:solidFill>
              </a:rPr>
            </a:br>
            <a:r>
              <a:rPr lang="bg-BG" sz="3200" dirty="0" smtClean="0">
                <a:solidFill>
                  <a:srgbClr val="FF0000"/>
                </a:solidFill>
              </a:rPr>
              <a:t>Условията </a:t>
            </a:r>
            <a:r>
              <a:rPr lang="bg-BG" sz="3200" dirty="0">
                <a:solidFill>
                  <a:srgbClr val="FF0000"/>
                </a:solidFill>
              </a:rPr>
              <a:t>на </a:t>
            </a:r>
            <a:r>
              <a:rPr lang="bg-BG" sz="3200" dirty="0" smtClean="0">
                <a:solidFill>
                  <a:srgbClr val="FF0000"/>
                </a:solidFill>
              </a:rPr>
              <a:t>кандидатстване -28 раздела</a:t>
            </a:r>
            <a:r>
              <a:rPr lang="bg-BG" sz="3200" dirty="0">
                <a:solidFill>
                  <a:srgbClr val="FF0000"/>
                </a:solidFill>
              </a:rPr>
              <a:t/>
            </a:r>
            <a:br>
              <a:rPr lang="bg-BG" sz="3200" dirty="0">
                <a:solidFill>
                  <a:srgbClr val="FF0000"/>
                </a:solidFill>
              </a:rPr>
            </a:b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67011758"/>
              </p:ext>
            </p:extLst>
          </p:nvPr>
        </p:nvGraphicFramePr>
        <p:xfrm>
          <a:off x="677863" y="2160588"/>
          <a:ext cx="859631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8488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II. </a:t>
            </a:r>
            <a:r>
              <a:rPr lang="bg-BG" dirty="0" smtClean="0">
                <a:solidFill>
                  <a:srgbClr val="FF0000"/>
                </a:solidFill>
              </a:rPr>
              <a:t>Запознаване </a:t>
            </a:r>
            <a:r>
              <a:rPr lang="bg-BG" dirty="0">
                <a:solidFill>
                  <a:srgbClr val="FF0000"/>
                </a:solidFill>
              </a:rPr>
              <a:t>с Условията за изпълнение на одобрените проекти</a:t>
            </a:r>
            <a:r>
              <a:rPr lang="bg-BG" dirty="0"/>
              <a:t/>
            </a:r>
            <a:br>
              <a:rPr lang="bg-BG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bg-BG" sz="3200" dirty="0"/>
              <a:t> </a:t>
            </a:r>
            <a:r>
              <a:rPr lang="bg-BG" sz="3200" dirty="0" smtClean="0"/>
              <a:t> Административен договор</a:t>
            </a:r>
            <a:r>
              <a:rPr lang="en-US" sz="3200" dirty="0" smtClean="0"/>
              <a:t> – </a:t>
            </a:r>
            <a:r>
              <a:rPr lang="bg-BG" sz="3200" dirty="0" smtClean="0"/>
              <a:t>примерен</a:t>
            </a:r>
          </a:p>
          <a:p>
            <a:r>
              <a:rPr lang="bg-BG" sz="3200" smtClean="0"/>
              <a:t>  Приложения </a:t>
            </a:r>
            <a:r>
              <a:rPr lang="bg-BG" sz="3200" dirty="0" smtClean="0"/>
              <a:t>към </a:t>
            </a:r>
            <a:r>
              <a:rPr lang="bg-BG" sz="3200" smtClean="0"/>
              <a:t>Административния     договор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1234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III. </a:t>
            </a:r>
            <a:r>
              <a:rPr lang="bg-BG" dirty="0">
                <a:solidFill>
                  <a:srgbClr val="FF0000"/>
                </a:solidFill>
              </a:rPr>
              <a:t>Подаване на проектното предложение в ИСУН 2020</a:t>
            </a:r>
            <a:br>
              <a:rPr lang="bg-BG" dirty="0">
                <a:solidFill>
                  <a:srgbClr val="FF0000"/>
                </a:solidFill>
              </a:rPr>
            </a:br>
            <a:r>
              <a:rPr lang="bg-BG" dirty="0"/>
              <a:t/>
            </a:r>
            <a:br>
              <a:rPr lang="bg-BG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dirty="0"/>
              <a:t>Регистриране на профил в ИСУН2020</a:t>
            </a:r>
          </a:p>
          <a:p>
            <a:r>
              <a:rPr lang="ru-RU" sz="3600" dirty="0"/>
              <a:t>Попълване на електронен формуляр</a:t>
            </a:r>
          </a:p>
          <a:p>
            <a:r>
              <a:rPr lang="ru-RU" sz="3600" dirty="0"/>
              <a:t>Прикачени електронно подписани формуляри - т.13 от е-формуляра</a:t>
            </a:r>
          </a:p>
          <a:p>
            <a:pPr marL="0" indent="0">
              <a:buNone/>
            </a:pPr>
            <a:r>
              <a:rPr lang="bg-BG" sz="3200" dirty="0" smtClean="0"/>
              <a:t>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26180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1064</TotalTime>
  <Words>529</Words>
  <Application>Microsoft Office PowerPoint</Application>
  <PresentationFormat>Widescreen</PresentationFormat>
  <Paragraphs>85</Paragraphs>
  <Slides>11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Arial Black</vt:lpstr>
      <vt:lpstr>Arial Narrow</vt:lpstr>
      <vt:lpstr>Calibri</vt:lpstr>
      <vt:lpstr>Times New Roman</vt:lpstr>
      <vt:lpstr>Trebuchet MS</vt:lpstr>
      <vt:lpstr>Wingdings 3</vt:lpstr>
      <vt:lpstr>Facet</vt:lpstr>
      <vt:lpstr>Document</vt:lpstr>
      <vt:lpstr>PowerPoint Presentation</vt:lpstr>
      <vt:lpstr>ОСНОВНИ СТЪПКИ ПРИ КАНДИДАТСТВАНЕТО</vt:lpstr>
      <vt:lpstr>7. Индикатори </vt:lpstr>
      <vt:lpstr>Запознаване с  Условията на кандидатстване -28 раздела </vt:lpstr>
      <vt:lpstr>8.  Размер на БФП- 938 784.00 лв  9.  БФП на проект 10 000-390 000лв  10. 100% съфинансиране  11.  Допустими кандидати: -     Община,  -     ЮЛНЦ,  -     Читалища.  -     МИГ Не/допустимост -декларации  </vt:lpstr>
      <vt:lpstr>Запознаване с  Условията на кандидатстване -28 раздела </vt:lpstr>
      <vt:lpstr>Запознаване с  Условията на кандидатстване -28 раздела </vt:lpstr>
      <vt:lpstr>II. Запознаване с Условията за изпълнение на одобрените проекти </vt:lpstr>
      <vt:lpstr>III. Подаване на проектното предложение в ИСУН 2020  </vt:lpstr>
      <vt:lpstr>Регистриране на профил в ИСУН2020   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процедура за предоставяне на бфп BG06RDNP001-19.057- МИГ – ЛОМ, подмярка 7.2 „Инвестиции в създаването, подобряването или разширяването на всички видове малка по мащаби инфраструктура“</dc:title>
  <dc:creator>MIG</dc:creator>
  <cp:lastModifiedBy>MIG</cp:lastModifiedBy>
  <cp:revision>33</cp:revision>
  <cp:lastPrinted>2018-08-28T10:08:05Z</cp:lastPrinted>
  <dcterms:created xsi:type="dcterms:W3CDTF">2018-08-09T09:57:15Z</dcterms:created>
  <dcterms:modified xsi:type="dcterms:W3CDTF">2018-08-28T15:51:41Z</dcterms:modified>
</cp:coreProperties>
</file>